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7" r:id="rId2"/>
    <p:sldId id="260" r:id="rId3"/>
    <p:sldId id="261" r:id="rId4"/>
    <p:sldId id="258" r:id="rId5"/>
    <p:sldId id="259" r:id="rId6"/>
    <p:sldId id="262" r:id="rId7"/>
    <p:sldId id="263" r:id="rId8"/>
    <p:sldId id="264" r:id="rId9"/>
    <p:sldId id="265" r:id="rId10"/>
    <p:sldId id="267" r:id="rId11"/>
    <p:sldId id="268" r:id="rId12"/>
    <p:sldId id="266" r:id="rId13"/>
    <p:sldId id="269" r:id="rId14"/>
    <p:sldId id="285" r:id="rId15"/>
    <p:sldId id="271" r:id="rId16"/>
    <p:sldId id="275" r:id="rId17"/>
    <p:sldId id="276" r:id="rId18"/>
    <p:sldId id="272" r:id="rId19"/>
    <p:sldId id="273" r:id="rId20"/>
    <p:sldId id="277" r:id="rId21"/>
    <p:sldId id="278" r:id="rId22"/>
    <p:sldId id="279" r:id="rId23"/>
    <p:sldId id="281" r:id="rId24"/>
    <p:sldId id="282" r:id="rId25"/>
    <p:sldId id="283" r:id="rId26"/>
    <p:sldId id="280"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84" r:id="rId40"/>
    <p:sldId id="311" r:id="rId41"/>
    <p:sldId id="310" r:id="rId42"/>
    <p:sldId id="274" r:id="rId43"/>
    <p:sldId id="312" r:id="rId44"/>
    <p:sldId id="314" r:id="rId45"/>
    <p:sldId id="313" r:id="rId46"/>
    <p:sldId id="323" r:id="rId47"/>
    <p:sldId id="320" r:id="rId48"/>
    <p:sldId id="302" r:id="rId49"/>
    <p:sldId id="315" r:id="rId50"/>
    <p:sldId id="316" r:id="rId51"/>
    <p:sldId id="317" r:id="rId52"/>
    <p:sldId id="303" r:id="rId53"/>
    <p:sldId id="308" r:id="rId54"/>
    <p:sldId id="307" r:id="rId55"/>
    <p:sldId id="318" r:id="rId56"/>
    <p:sldId id="325" r:id="rId57"/>
    <p:sldId id="329" r:id="rId58"/>
    <p:sldId id="327" r:id="rId59"/>
    <p:sldId id="330" r:id="rId60"/>
    <p:sldId id="331" r:id="rId61"/>
    <p:sldId id="304" r:id="rId62"/>
    <p:sldId id="286" r:id="rId63"/>
    <p:sldId id="299" r:id="rId64"/>
    <p:sldId id="305" r:id="rId65"/>
    <p:sldId id="306" r:id="rId66"/>
    <p:sldId id="332" r:id="rId67"/>
    <p:sldId id="335" r:id="rId68"/>
    <p:sldId id="309" r:id="rId69"/>
    <p:sldId id="336" r:id="rId70"/>
    <p:sldId id="334" r:id="rId71"/>
    <p:sldId id="337" r:id="rId72"/>
    <p:sldId id="339" r:id="rId73"/>
    <p:sldId id="340" r:id="rId74"/>
    <p:sldId id="341" r:id="rId75"/>
    <p:sldId id="342" r:id="rId76"/>
    <p:sldId id="343" r:id="rId77"/>
  </p:sldIdLst>
  <p:sldSz cx="9144000" cy="6858000" type="screen4x3"/>
  <p:notesSz cx="6858000" cy="9144000"/>
  <p:custDataLst>
    <p:tags r:id="rId7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09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F77BAF-2F39-4B29-9B3A-E837D7C3CAD4}" type="datetimeFigureOut">
              <a:rPr lang="en-US" smtClean="0"/>
              <a:t>4/17/2013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16140D-CCDF-4DFD-AA2E-A2D176DF9AD3}" type="slidenum">
              <a:rPr lang="en-US" smtClean="0"/>
              <a:t>‹#›</a:t>
            </a:fld>
            <a:endParaRPr lang="en-US"/>
          </a:p>
        </p:txBody>
      </p:sp>
    </p:spTree>
    <p:extLst>
      <p:ext uri="{BB962C8B-B14F-4D97-AF65-F5344CB8AC3E}">
        <p14:creationId xmlns:p14="http://schemas.microsoft.com/office/powerpoint/2010/main" val="214194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43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E6024A-46E9-4B09-87AC-E3881AFE82F2}" type="slidenum">
              <a:rPr lang="en-US" smtClean="0"/>
              <a:pPr/>
              <a:t>44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E6024A-46E9-4B09-87AC-E3881AFE82F2}" type="slidenum">
              <a:rPr lang="en-US" smtClean="0"/>
              <a:pPr/>
              <a:t>45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E6024A-46E9-4B09-87AC-E3881AFE82F2}" type="slidenum">
              <a:rPr lang="en-US" smtClean="0"/>
              <a:pPr/>
              <a:t>46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E6024A-46E9-4B09-87AC-E3881AFE82F2}" type="slidenum">
              <a:rPr lang="en-US" smtClean="0"/>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D14C67-3EE8-49DF-BDAF-48A319E79AF2}" type="datetimeFigureOut">
              <a:rPr lang="en-US" smtClean="0"/>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3705808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D14C67-3EE8-49DF-BDAF-48A319E79AF2}" type="datetimeFigureOut">
              <a:rPr lang="en-US" smtClean="0"/>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1559875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D14C67-3EE8-49DF-BDAF-48A319E79AF2}" type="datetimeFigureOut">
              <a:rPr lang="en-US" smtClean="0"/>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2188220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D14C67-3EE8-49DF-BDAF-48A319E79AF2}" type="datetimeFigureOut">
              <a:rPr lang="en-US" smtClean="0"/>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335259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D14C67-3EE8-49DF-BDAF-48A319E79AF2}" type="datetimeFigureOut">
              <a:rPr lang="en-US" smtClean="0"/>
              <a:t>4/17/2013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3238879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D14C67-3EE8-49DF-BDAF-48A319E79AF2}" type="datetimeFigureOut">
              <a:rPr lang="en-US" smtClean="0"/>
              <a:t>4/17/2013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140606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14C67-3EE8-49DF-BDAF-48A319E79AF2}" type="datetimeFigureOut">
              <a:rPr lang="en-US" smtClean="0"/>
              <a:t>4/17/2013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1415779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D14C67-3EE8-49DF-BDAF-48A319E79AF2}" type="datetimeFigureOut">
              <a:rPr lang="en-US" smtClean="0"/>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907121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D14C67-3EE8-49DF-BDAF-48A319E79AF2}" type="datetimeFigureOut">
              <a:rPr lang="en-US" smtClean="0"/>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3646964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D14C67-3EE8-49DF-BDAF-48A319E79AF2}" type="datetimeFigureOut">
              <a:rPr lang="en-US" smtClean="0"/>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3063989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D14C67-3EE8-49DF-BDAF-48A319E79AF2}" type="datetimeFigureOut">
              <a:rPr lang="en-US" smtClean="0"/>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17298-FB0A-4498-B7F4-C2CC3CD39E39}" type="slidenum">
              <a:rPr lang="en-US" smtClean="0"/>
              <a:t>‹#›</a:t>
            </a:fld>
            <a:endParaRPr lang="en-US"/>
          </a:p>
        </p:txBody>
      </p:sp>
    </p:spTree>
    <p:extLst>
      <p:ext uri="{BB962C8B-B14F-4D97-AF65-F5344CB8AC3E}">
        <p14:creationId xmlns:p14="http://schemas.microsoft.com/office/powerpoint/2010/main" val="1106208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D14C67-3EE8-49DF-BDAF-48A319E79AF2}" type="datetimeFigureOut">
              <a:rPr lang="en-US" smtClean="0"/>
              <a:t>4/17/2013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117298-FB0A-4498-B7F4-C2CC3CD39E39}" type="slidenum">
              <a:rPr lang="en-US" smtClean="0"/>
              <a:t>‹#›</a:t>
            </a:fld>
            <a:endParaRPr lang="en-US"/>
          </a:p>
        </p:txBody>
      </p:sp>
    </p:spTree>
    <p:extLst>
      <p:ext uri="{BB962C8B-B14F-4D97-AF65-F5344CB8AC3E}">
        <p14:creationId xmlns:p14="http://schemas.microsoft.com/office/powerpoint/2010/main" val="22469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deadseascrolls.org.il/home"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hyperlink" Target="http://orion.mscc.huji.ac.i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upload.wikimedia.org/wikipedia/commons/9/9d/Leningrad_Codex_Carpet_page_e.jp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upload.wikimedia.org/wikipedia/commons/2/24/Trapezunt_gospel.jpg" TargetMode="External"/><Relationship Id="rId7" Type="http://schemas.openxmlformats.org/officeDocument/2006/relationships/hyperlink" Target="http://upload.wikimedia.org/wikipedia/commons/2/25/Kiev_psalter.jpg" TargetMode="External"/><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hyperlink" Target="http://upload.wikimedia.org/wikipedia/commons/8/87/ZographensisColour.jpg" TargetMode="Externa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upload.wikimedia.org/wikipedia/commons/b/be/Codex_Sinaiticus_Matthew_6,4-32.JPG"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upload.wikimedia.org/wikipedia/commons/7/79/Tischendorf_um_1870.jpg"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upload.wikimedia.org/wikipedia/commons/e/e9/Codex_Vaticanus_B,_2Thess._3,11-18,_Hebr._1,1-2,2.jpg"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upload.wikimedia.org/wikipedia/commons/4/49/CodeAlexandrinusFol65vExplLuke.jpg"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upload.wikimedia.org/wikipedia/commons/c/cc/Codex_ephremi.jpg"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81000" y="152400"/>
            <a:ext cx="565610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Dead Sea Scrolls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26236" y="4648200"/>
            <a:ext cx="8122031" cy="206210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2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By</a:t>
            </a:r>
          </a:p>
          <a:p>
            <a:pPr algn="ctr"/>
            <a:r>
              <a:rPr lang="en-US" sz="32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Dr. Stephen C Meyers</a:t>
            </a:r>
          </a:p>
          <a:p>
            <a:pPr algn="ctr"/>
            <a:r>
              <a:rPr lang="en-US" sz="32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Institute for Biblical &amp; Scientific Studies</a:t>
            </a:r>
          </a:p>
          <a:p>
            <a:pPr algn="ctr"/>
            <a:r>
              <a:rPr lang="en-US" sz="32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www.bibleandscience.com</a:t>
            </a:r>
            <a:endParaRPr lang="en-US" sz="32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361574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0594" y="0"/>
            <a:ext cx="4563406" cy="6858000"/>
          </a:xfrm>
          <a:prstGeom prst="rect">
            <a:avLst/>
          </a:prstGeom>
        </p:spPr>
      </p:pic>
      <p:sp>
        <p:nvSpPr>
          <p:cNvPr id="3" name="Rectangle 2"/>
          <p:cNvSpPr/>
          <p:nvPr/>
        </p:nvSpPr>
        <p:spPr>
          <a:xfrm>
            <a:off x="76200" y="152400"/>
            <a:ext cx="6611105"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Greatest discovery </a:t>
            </a:r>
          </a:p>
          <a:p>
            <a:pPr algn="ctr"/>
            <a:r>
              <a:rPr lang="en-US" sz="5400" b="1" cap="all" spc="0" dirty="0" smtClean="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 Biblical history</a:t>
            </a:r>
            <a:endParaRPr lang="en-US" sz="5400" b="1" cap="all"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533400" y="2667000"/>
            <a:ext cx="4419600" cy="1569660"/>
          </a:xfrm>
          <a:prstGeom prst="rect">
            <a:avLst/>
          </a:prstGeom>
          <a:noFill/>
        </p:spPr>
        <p:txBody>
          <a:bodyPr wrap="square" rtlCol="0">
            <a:spAutoFit/>
          </a:bodyPr>
          <a:lstStyle/>
          <a:p>
            <a:r>
              <a:rPr lang="en-US" sz="2400" b="1" dirty="0" smtClean="0">
                <a:solidFill>
                  <a:schemeClr val="bg1"/>
                </a:solidFill>
              </a:rPr>
              <a:t>Almost 900 scrolls were discovered. Fragments from all the books of the Old Testament (</a:t>
            </a:r>
            <a:r>
              <a:rPr lang="en-US" sz="2400" b="1" dirty="0" err="1" smtClean="0">
                <a:solidFill>
                  <a:schemeClr val="bg1"/>
                </a:solidFill>
              </a:rPr>
              <a:t>Tanakh</a:t>
            </a:r>
            <a:r>
              <a:rPr lang="en-US" sz="2400" b="1" dirty="0" smtClean="0">
                <a:solidFill>
                  <a:schemeClr val="bg1"/>
                </a:solidFill>
              </a:rPr>
              <a:t>) except Esther.  </a:t>
            </a:r>
            <a:endParaRPr lang="en-US" sz="2400" b="1" dirty="0">
              <a:solidFill>
                <a:schemeClr val="bg1"/>
              </a:solidFill>
            </a:endParaRPr>
          </a:p>
        </p:txBody>
      </p:sp>
    </p:spTree>
    <p:extLst>
      <p:ext uri="{BB962C8B-B14F-4D97-AF65-F5344CB8AC3E}">
        <p14:creationId xmlns:p14="http://schemas.microsoft.com/office/powerpoint/2010/main" val="3435310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486904" cy="6858000"/>
          </a:xfrm>
          <a:prstGeom prst="rect">
            <a:avLst/>
          </a:prstGeom>
        </p:spPr>
      </p:pic>
      <p:sp>
        <p:nvSpPr>
          <p:cNvPr id="3" name="TextBox 2"/>
          <p:cNvSpPr txBox="1"/>
          <p:nvPr/>
        </p:nvSpPr>
        <p:spPr>
          <a:xfrm>
            <a:off x="5711190" y="838200"/>
            <a:ext cx="2895600" cy="2308324"/>
          </a:xfrm>
          <a:prstGeom prst="rect">
            <a:avLst/>
          </a:prstGeom>
          <a:noFill/>
        </p:spPr>
        <p:txBody>
          <a:bodyPr wrap="square" rtlCol="0">
            <a:spAutoFit/>
          </a:bodyPr>
          <a:lstStyle/>
          <a:p>
            <a:r>
              <a:rPr lang="en-US" sz="2400" b="1" dirty="0" smtClean="0">
                <a:solidFill>
                  <a:schemeClr val="bg1"/>
                </a:solidFill>
                <a:latin typeface="Times New Roman" pitchFamily="18" charset="0"/>
                <a:cs typeface="Times New Roman" pitchFamily="18" charset="0"/>
              </a:rPr>
              <a:t>Textbook for this course is </a:t>
            </a:r>
            <a:r>
              <a:rPr lang="en-US" sz="2400" b="1" i="1" dirty="0" smtClean="0">
                <a:solidFill>
                  <a:schemeClr val="bg1"/>
                </a:solidFill>
                <a:latin typeface="Times New Roman" pitchFamily="18" charset="0"/>
                <a:cs typeface="Times New Roman" pitchFamily="18" charset="0"/>
              </a:rPr>
              <a:t>The Meaning of the Dead Sea Scrolls  </a:t>
            </a:r>
            <a:r>
              <a:rPr lang="en-US" sz="2400" b="1" dirty="0" smtClean="0">
                <a:solidFill>
                  <a:schemeClr val="bg1"/>
                </a:solidFill>
                <a:latin typeface="Times New Roman" pitchFamily="18" charset="0"/>
                <a:cs typeface="Times New Roman" pitchFamily="18" charset="0"/>
              </a:rPr>
              <a:t>by James </a:t>
            </a:r>
            <a:r>
              <a:rPr lang="en-US" sz="2400" b="1" dirty="0" err="1" smtClean="0">
                <a:solidFill>
                  <a:schemeClr val="bg1"/>
                </a:solidFill>
                <a:latin typeface="Times New Roman" pitchFamily="18" charset="0"/>
                <a:cs typeface="Times New Roman" pitchFamily="18" charset="0"/>
              </a:rPr>
              <a:t>VanderKam</a:t>
            </a:r>
            <a:r>
              <a:rPr lang="en-US" sz="2400" b="1" dirty="0" smtClean="0">
                <a:solidFill>
                  <a:schemeClr val="bg1"/>
                </a:solidFill>
                <a:latin typeface="Times New Roman" pitchFamily="18" charset="0"/>
                <a:cs typeface="Times New Roman" pitchFamily="18" charset="0"/>
              </a:rPr>
              <a:t> &amp; Peter Flint.</a:t>
            </a:r>
            <a:endParaRPr lang="en-US"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885530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2401" y="1"/>
            <a:ext cx="5189220" cy="6858000"/>
          </a:xfrm>
          <a:prstGeom prst="rect">
            <a:avLst/>
          </a:prstGeom>
        </p:spPr>
      </p:pic>
      <p:sp>
        <p:nvSpPr>
          <p:cNvPr id="4" name="Rectangle 3"/>
          <p:cNvSpPr/>
          <p:nvPr/>
        </p:nvSpPr>
        <p:spPr>
          <a:xfrm>
            <a:off x="914400" y="228600"/>
            <a:ext cx="272061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Outline</a:t>
            </a:r>
            <a:endParaRPr lang="en-US" sz="5400" b="1" cap="all"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457200" y="1604010"/>
            <a:ext cx="3810000" cy="2308324"/>
          </a:xfrm>
          <a:prstGeom prst="rect">
            <a:avLst/>
          </a:prstGeom>
          <a:noFill/>
        </p:spPr>
        <p:txBody>
          <a:bodyPr wrap="square" rtlCol="0">
            <a:spAutoFit/>
          </a:bodyPr>
          <a:lstStyle/>
          <a:p>
            <a:r>
              <a:rPr lang="en-US" sz="2400" b="1" dirty="0" smtClean="0">
                <a:solidFill>
                  <a:schemeClr val="bg1"/>
                </a:solidFill>
              </a:rPr>
              <a:t>Discovery</a:t>
            </a:r>
          </a:p>
          <a:p>
            <a:r>
              <a:rPr lang="en-US" sz="2400" b="1" dirty="0" smtClean="0">
                <a:solidFill>
                  <a:schemeClr val="bg1"/>
                </a:solidFill>
              </a:rPr>
              <a:t>Background</a:t>
            </a:r>
          </a:p>
          <a:p>
            <a:r>
              <a:rPr lang="en-US" sz="2400" b="1" dirty="0" smtClean="0">
                <a:solidFill>
                  <a:schemeClr val="bg1"/>
                </a:solidFill>
              </a:rPr>
              <a:t>Manuscripts</a:t>
            </a:r>
          </a:p>
          <a:p>
            <a:r>
              <a:rPr lang="en-US" sz="2400" b="1" dirty="0" smtClean="0">
                <a:solidFill>
                  <a:schemeClr val="bg1"/>
                </a:solidFill>
              </a:rPr>
              <a:t>DSS Texts</a:t>
            </a:r>
          </a:p>
          <a:p>
            <a:r>
              <a:rPr lang="en-US" sz="2400" b="1" dirty="0" smtClean="0">
                <a:solidFill>
                  <a:schemeClr val="bg1"/>
                </a:solidFill>
              </a:rPr>
              <a:t>Summary</a:t>
            </a:r>
          </a:p>
          <a:p>
            <a:r>
              <a:rPr lang="en-US" sz="2400" b="1" dirty="0" smtClean="0">
                <a:solidFill>
                  <a:schemeClr val="bg1"/>
                </a:solidFill>
              </a:rPr>
              <a:t>Resources</a:t>
            </a:r>
            <a:endParaRPr lang="en-US" sz="2400" b="1" dirty="0">
              <a:solidFill>
                <a:schemeClr val="bg1"/>
              </a:solidFill>
            </a:endParaRPr>
          </a:p>
        </p:txBody>
      </p:sp>
      <p:sp>
        <p:nvSpPr>
          <p:cNvPr id="2" name="TextBox 1"/>
          <p:cNvSpPr txBox="1"/>
          <p:nvPr/>
        </p:nvSpPr>
        <p:spPr>
          <a:xfrm>
            <a:off x="430530" y="4343400"/>
            <a:ext cx="5314950" cy="1692771"/>
          </a:xfrm>
          <a:prstGeom prst="rect">
            <a:avLst/>
          </a:prstGeom>
          <a:noFill/>
        </p:spPr>
        <p:txBody>
          <a:bodyPr wrap="square" rtlCol="0">
            <a:spAutoFit/>
          </a:bodyPr>
          <a:lstStyle/>
          <a:p>
            <a:r>
              <a:rPr lang="en-US" sz="2400" b="1" u="sng" dirty="0" smtClean="0">
                <a:solidFill>
                  <a:schemeClr val="bg1"/>
                </a:solidFill>
              </a:rPr>
              <a:t>Key Abbreviations</a:t>
            </a:r>
          </a:p>
          <a:p>
            <a:r>
              <a:rPr lang="en-US" sz="2000" dirty="0" smtClean="0">
                <a:solidFill>
                  <a:schemeClr val="bg1"/>
                </a:solidFill>
              </a:rPr>
              <a:t>MT = Masoretic Text or Hebrew Text </a:t>
            </a:r>
          </a:p>
          <a:p>
            <a:r>
              <a:rPr lang="en-US" sz="2000" dirty="0" smtClean="0">
                <a:solidFill>
                  <a:schemeClr val="bg1"/>
                </a:solidFill>
              </a:rPr>
              <a:t>LXX = Septuagint or Greek translation </a:t>
            </a:r>
          </a:p>
          <a:p>
            <a:r>
              <a:rPr lang="en-US" sz="2000" dirty="0" smtClean="0">
                <a:solidFill>
                  <a:schemeClr val="bg1"/>
                </a:solidFill>
              </a:rPr>
              <a:t>SP = Samaritan Pentateuch or </a:t>
            </a:r>
            <a:r>
              <a:rPr lang="en-US" sz="2000" dirty="0" err="1" smtClean="0">
                <a:solidFill>
                  <a:schemeClr val="bg1"/>
                </a:solidFill>
              </a:rPr>
              <a:t>Paleo</a:t>
            </a:r>
            <a:r>
              <a:rPr lang="en-US" sz="2000" dirty="0">
                <a:solidFill>
                  <a:schemeClr val="bg1"/>
                </a:solidFill>
              </a:rPr>
              <a:t>-</a:t>
            </a:r>
            <a:r>
              <a:rPr lang="en-US" sz="2000" dirty="0" smtClean="0">
                <a:solidFill>
                  <a:schemeClr val="bg1"/>
                </a:solidFill>
              </a:rPr>
              <a:t>Hebrew Text</a:t>
            </a:r>
          </a:p>
          <a:p>
            <a:r>
              <a:rPr lang="en-US" sz="2000" dirty="0" smtClean="0">
                <a:solidFill>
                  <a:schemeClr val="bg1"/>
                </a:solidFill>
              </a:rPr>
              <a:t>DSS = Dead Sea Scrolls</a:t>
            </a:r>
            <a:endParaRPr lang="en-US" sz="2000" dirty="0">
              <a:solidFill>
                <a:schemeClr val="bg1"/>
              </a:solidFill>
            </a:endParaRPr>
          </a:p>
        </p:txBody>
      </p:sp>
    </p:spTree>
    <p:extLst>
      <p:ext uri="{BB962C8B-B14F-4D97-AF65-F5344CB8AC3E}">
        <p14:creationId xmlns:p14="http://schemas.microsoft.com/office/powerpoint/2010/main" val="3731895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Rectangle 2"/>
          <p:cNvSpPr/>
          <p:nvPr/>
        </p:nvSpPr>
        <p:spPr>
          <a:xfrm>
            <a:off x="457200" y="228600"/>
            <a:ext cx="343305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Discovery</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381000" y="5029200"/>
            <a:ext cx="5943600" cy="1631216"/>
          </a:xfrm>
          <a:prstGeom prst="rect">
            <a:avLst/>
          </a:prstGeom>
          <a:noFill/>
        </p:spPr>
        <p:txBody>
          <a:bodyPr wrap="square" rtlCol="0">
            <a:spAutoFit/>
          </a:bodyPr>
          <a:lstStyle/>
          <a:p>
            <a:r>
              <a:rPr lang="en-US" sz="2000" b="1" dirty="0" smtClean="0"/>
              <a:t>In 1946 a </a:t>
            </a:r>
            <a:r>
              <a:rPr lang="en-US" sz="2000" b="1" dirty="0"/>
              <a:t>Bedouin shepherd boy  </a:t>
            </a:r>
            <a:r>
              <a:rPr lang="en-US" sz="2000" b="1" dirty="0" smtClean="0"/>
              <a:t>who constantly  was looking </a:t>
            </a:r>
            <a:r>
              <a:rPr lang="en-US" sz="2000" b="1" dirty="0"/>
              <a:t>for </a:t>
            </a:r>
            <a:r>
              <a:rPr lang="en-US" sz="2000" b="1" dirty="0" smtClean="0"/>
              <a:t>treasure in different caves, saw an opening in the rocks. He </a:t>
            </a:r>
            <a:r>
              <a:rPr lang="en-US" sz="2000" b="1" dirty="0"/>
              <a:t>threw a </a:t>
            </a:r>
            <a:r>
              <a:rPr lang="en-US" sz="2000" b="1" dirty="0" smtClean="0"/>
              <a:t>stone </a:t>
            </a:r>
            <a:r>
              <a:rPr lang="en-US" sz="2000" b="1" dirty="0"/>
              <a:t>into the cave, and heard something </a:t>
            </a:r>
            <a:r>
              <a:rPr lang="en-US" sz="2000" b="1" dirty="0" smtClean="0"/>
              <a:t>break. Two days later he </a:t>
            </a:r>
            <a:r>
              <a:rPr lang="en-US" sz="2000" b="1" dirty="0"/>
              <a:t>went </a:t>
            </a:r>
            <a:r>
              <a:rPr lang="en-US" sz="2000" b="1" dirty="0" smtClean="0"/>
              <a:t>back to investigate, </a:t>
            </a:r>
            <a:r>
              <a:rPr lang="en-US" sz="2000" b="1" dirty="0"/>
              <a:t>and found large jars with scrolls in them.</a:t>
            </a:r>
          </a:p>
        </p:txBody>
      </p:sp>
    </p:spTree>
    <p:extLst>
      <p:ext uri="{BB962C8B-B14F-4D97-AF65-F5344CB8AC3E}">
        <p14:creationId xmlns:p14="http://schemas.microsoft.com/office/powerpoint/2010/main" val="3073918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60508" cy="6858000"/>
          </a:xfrm>
          <a:prstGeom prst="rect">
            <a:avLst/>
          </a:prstGeom>
        </p:spPr>
      </p:pic>
      <p:sp>
        <p:nvSpPr>
          <p:cNvPr id="3" name="Rectangle 2"/>
          <p:cNvSpPr/>
          <p:nvPr/>
        </p:nvSpPr>
        <p:spPr>
          <a:xfrm>
            <a:off x="228600" y="152400"/>
            <a:ext cx="628717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t>Dating the Scrolls</a:t>
            </a:r>
            <a:endParaRPr lang="en-US" sz="5400" b="1" cap="all" spc="0" dirty="0">
              <a:ln/>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28600" y="4648200"/>
            <a:ext cx="7162800" cy="1938992"/>
          </a:xfrm>
          <a:prstGeom prst="rect">
            <a:avLst/>
          </a:prstGeom>
          <a:noFill/>
        </p:spPr>
        <p:txBody>
          <a:bodyPr wrap="square" rtlCol="0">
            <a:spAutoFit/>
          </a:bodyPr>
          <a:lstStyle/>
          <a:p>
            <a:r>
              <a:rPr lang="en-US" sz="2400" b="1" dirty="0" smtClean="0">
                <a:solidFill>
                  <a:schemeClr val="bg1"/>
                </a:solidFill>
                <a:latin typeface="Times New Roman" pitchFamily="18" charset="0"/>
                <a:cs typeface="Times New Roman" pitchFamily="18" charset="0"/>
              </a:rPr>
              <a:t>Paleography</a:t>
            </a:r>
          </a:p>
          <a:p>
            <a:r>
              <a:rPr lang="en-US" sz="2400" b="1" dirty="0" smtClean="0">
                <a:solidFill>
                  <a:schemeClr val="bg1"/>
                </a:solidFill>
                <a:latin typeface="Times New Roman" pitchFamily="18" charset="0"/>
                <a:cs typeface="Times New Roman" pitchFamily="18" charset="0"/>
              </a:rPr>
              <a:t>Investigates the styles of ancient handwriting as it chances over time.</a:t>
            </a:r>
          </a:p>
          <a:p>
            <a:r>
              <a:rPr lang="en-US" sz="2400" b="1" dirty="0" smtClean="0">
                <a:solidFill>
                  <a:schemeClr val="bg1"/>
                </a:solidFill>
                <a:latin typeface="Times New Roman" pitchFamily="18" charset="0"/>
                <a:cs typeface="Times New Roman" pitchFamily="18" charset="0"/>
              </a:rPr>
              <a:t>Carbon 14 Dating</a:t>
            </a:r>
          </a:p>
          <a:p>
            <a:r>
              <a:rPr lang="en-US" sz="2400" b="1" dirty="0" smtClean="0">
                <a:solidFill>
                  <a:schemeClr val="bg1"/>
                </a:solidFill>
                <a:latin typeface="Times New Roman" pitchFamily="18" charset="0"/>
                <a:cs typeface="Times New Roman" pitchFamily="18" charset="0"/>
              </a:rPr>
              <a:t>Accelerator Mass Spectrometry Testing (AMS)</a:t>
            </a:r>
            <a:endParaRPr lang="en-US"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39623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60508" cy="6858000"/>
          </a:xfrm>
          <a:prstGeom prst="rect">
            <a:avLst/>
          </a:prstGeom>
        </p:spPr>
      </p:pic>
      <p:sp>
        <p:nvSpPr>
          <p:cNvPr id="4" name="TextBox 3"/>
          <p:cNvSpPr txBox="1"/>
          <p:nvPr/>
        </p:nvSpPr>
        <p:spPr>
          <a:xfrm>
            <a:off x="30480" y="2133600"/>
            <a:ext cx="9113520" cy="1015663"/>
          </a:xfrm>
          <a:prstGeom prst="rect">
            <a:avLst/>
          </a:prstGeom>
          <a:noFill/>
        </p:spPr>
        <p:txBody>
          <a:bodyPr wrap="square" rtlCol="0">
            <a:spAutoFit/>
          </a:bodyPr>
          <a:lstStyle/>
          <a:p>
            <a:r>
              <a:rPr lang="en-US" dirty="0">
                <a:solidFill>
                  <a:schemeClr val="bg1"/>
                </a:solidFill>
              </a:rPr>
              <a:t> </a:t>
            </a:r>
          </a:p>
          <a:p>
            <a:endParaRPr lang="en-US" dirty="0">
              <a:solidFill>
                <a:schemeClr val="bg1"/>
              </a:solidFill>
            </a:endParaRPr>
          </a:p>
          <a:p>
            <a:endParaRPr lang="en-US" sz="2400" b="1" dirty="0" smtClean="0">
              <a:solidFill>
                <a:schemeClr val="bg1"/>
              </a:solidFill>
              <a:latin typeface="Times New Roman" pitchFamily="18" charset="0"/>
              <a:cs typeface="Times New Roman" pitchFamily="18" charset="0"/>
            </a:endParaRPr>
          </a:p>
        </p:txBody>
      </p:sp>
      <p:sp>
        <p:nvSpPr>
          <p:cNvPr id="8" name="Title 7"/>
          <p:cNvSpPr>
            <a:spLocks noGrp="1"/>
          </p:cNvSpPr>
          <p:nvPr>
            <p:ph type="title"/>
          </p:nvPr>
        </p:nvSpPr>
        <p:spPr>
          <a:xfrm>
            <a:off x="381000" y="504230"/>
            <a:ext cx="8229600" cy="1143000"/>
          </a:xfrm>
        </p:spPr>
        <p:txBody>
          <a:bodyPr>
            <a:normAutofit fontScale="90000"/>
          </a:bodyPr>
          <a:lstStyle/>
          <a:p>
            <a:r>
              <a:rPr lang="en-US" b="1" cap="all"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t>Dating Results</a:t>
            </a:r>
            <a:br>
              <a:rPr lang="en-US" b="1" cap="all"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n-US" b="1" cap="all"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t>Paleography </a:t>
            </a:r>
            <a:r>
              <a:rPr lang="en-US" b="1" cap="all" dirty="0">
                <a:ln/>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n-US" b="1" cap="all" dirty="0">
                <a:ln/>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en-US" dirty="0"/>
          </a:p>
        </p:txBody>
      </p:sp>
      <p:sp>
        <p:nvSpPr>
          <p:cNvPr id="9" name="Content Placeholder 8"/>
          <p:cNvSpPr>
            <a:spLocks noGrp="1"/>
          </p:cNvSpPr>
          <p:nvPr>
            <p:ph sz="half" idx="1"/>
          </p:nvPr>
        </p:nvSpPr>
        <p:spPr>
          <a:xfrm>
            <a:off x="0" y="2332037"/>
            <a:ext cx="5105400" cy="4525963"/>
          </a:xfrm>
        </p:spPr>
        <p:txBody>
          <a:bodyPr>
            <a:normAutofit/>
          </a:bodyPr>
          <a:lstStyle/>
          <a:p>
            <a:pPr marL="0" indent="0">
              <a:buNone/>
            </a:pPr>
            <a:r>
              <a:rPr lang="en-US" b="1" dirty="0" smtClean="0">
                <a:solidFill>
                  <a:schemeClr val="bg1"/>
                </a:solidFill>
              </a:rPr>
              <a:t>Period</a:t>
            </a:r>
            <a:endParaRPr lang="en-US" dirty="0">
              <a:solidFill>
                <a:schemeClr val="bg1"/>
              </a:solidFill>
            </a:endParaRPr>
          </a:p>
          <a:p>
            <a:r>
              <a:rPr lang="en-US" sz="2400" b="1" dirty="0">
                <a:solidFill>
                  <a:schemeClr val="bg1"/>
                </a:solidFill>
              </a:rPr>
              <a:t>Archaic (250-150 BC)</a:t>
            </a:r>
          </a:p>
          <a:p>
            <a:r>
              <a:rPr lang="en-US" sz="2400" b="1" dirty="0">
                <a:solidFill>
                  <a:schemeClr val="bg1"/>
                </a:solidFill>
              </a:rPr>
              <a:t>Archaic to </a:t>
            </a:r>
            <a:r>
              <a:rPr lang="en-US" sz="2400" b="1" dirty="0" err="1">
                <a:solidFill>
                  <a:schemeClr val="bg1"/>
                </a:solidFill>
              </a:rPr>
              <a:t>Hasmonean</a:t>
            </a:r>
            <a:r>
              <a:rPr lang="en-US" sz="2400" b="1" dirty="0">
                <a:solidFill>
                  <a:schemeClr val="bg1"/>
                </a:solidFill>
              </a:rPr>
              <a:t> (200-150 BC)</a:t>
            </a:r>
          </a:p>
          <a:p>
            <a:r>
              <a:rPr lang="en-US" sz="2400" b="1" dirty="0" err="1">
                <a:solidFill>
                  <a:schemeClr val="bg1"/>
                </a:solidFill>
              </a:rPr>
              <a:t>Hasmonean</a:t>
            </a:r>
            <a:r>
              <a:rPr lang="en-US" sz="2400" b="1" dirty="0">
                <a:solidFill>
                  <a:schemeClr val="bg1"/>
                </a:solidFill>
              </a:rPr>
              <a:t> (150-50 BC)</a:t>
            </a:r>
          </a:p>
          <a:p>
            <a:r>
              <a:rPr lang="en-US" sz="2400" b="1" dirty="0">
                <a:solidFill>
                  <a:schemeClr val="bg1"/>
                </a:solidFill>
              </a:rPr>
              <a:t>Transition to </a:t>
            </a:r>
            <a:r>
              <a:rPr lang="en-US" sz="2400" b="1" dirty="0" err="1">
                <a:solidFill>
                  <a:schemeClr val="bg1"/>
                </a:solidFill>
              </a:rPr>
              <a:t>Herodian</a:t>
            </a:r>
            <a:r>
              <a:rPr lang="en-US" sz="2400" b="1" dirty="0">
                <a:solidFill>
                  <a:schemeClr val="bg1"/>
                </a:solidFill>
              </a:rPr>
              <a:t> (75-1 BC)</a:t>
            </a:r>
          </a:p>
          <a:p>
            <a:r>
              <a:rPr lang="en-US" sz="2400" b="1" dirty="0" err="1">
                <a:solidFill>
                  <a:schemeClr val="bg1"/>
                </a:solidFill>
              </a:rPr>
              <a:t>Herodian</a:t>
            </a:r>
            <a:r>
              <a:rPr lang="en-US" sz="2400" b="1" dirty="0">
                <a:solidFill>
                  <a:schemeClr val="bg1"/>
                </a:solidFill>
              </a:rPr>
              <a:t> (30 BC to 68 AD)</a:t>
            </a:r>
          </a:p>
          <a:p>
            <a:endParaRPr lang="en-US" dirty="0"/>
          </a:p>
        </p:txBody>
      </p:sp>
      <p:sp>
        <p:nvSpPr>
          <p:cNvPr id="10" name="Content Placeholder 9"/>
          <p:cNvSpPr>
            <a:spLocks noGrp="1"/>
          </p:cNvSpPr>
          <p:nvPr>
            <p:ph sz="half" idx="2"/>
          </p:nvPr>
        </p:nvSpPr>
        <p:spPr>
          <a:xfrm>
            <a:off x="5105400" y="2332037"/>
            <a:ext cx="4038600" cy="4525963"/>
          </a:xfrm>
        </p:spPr>
        <p:txBody>
          <a:bodyPr>
            <a:normAutofit/>
          </a:bodyPr>
          <a:lstStyle/>
          <a:p>
            <a:pPr marL="0" indent="0">
              <a:buNone/>
            </a:pPr>
            <a:r>
              <a:rPr lang="en-US" b="1" dirty="0">
                <a:solidFill>
                  <a:schemeClr val="bg1"/>
                </a:solidFill>
              </a:rPr>
              <a:t>Number of Manuscripts</a:t>
            </a:r>
            <a:endParaRPr lang="en-US" dirty="0">
              <a:solidFill>
                <a:schemeClr val="bg1"/>
              </a:solidFill>
            </a:endParaRPr>
          </a:p>
          <a:p>
            <a:r>
              <a:rPr lang="en-US" sz="2400" b="1" dirty="0">
                <a:solidFill>
                  <a:schemeClr val="bg1"/>
                </a:solidFill>
              </a:rPr>
              <a:t>21 manuscripts</a:t>
            </a:r>
          </a:p>
          <a:p>
            <a:r>
              <a:rPr lang="en-US" sz="2400" b="1" dirty="0">
                <a:solidFill>
                  <a:schemeClr val="bg1"/>
                </a:solidFill>
              </a:rPr>
              <a:t>20 </a:t>
            </a:r>
            <a:r>
              <a:rPr lang="en-US" sz="2400" b="1" dirty="0" smtClean="0">
                <a:solidFill>
                  <a:schemeClr val="bg1"/>
                </a:solidFill>
              </a:rPr>
              <a:t>manuscripts</a:t>
            </a:r>
            <a:endParaRPr lang="en-US" sz="2400" b="1" dirty="0">
              <a:solidFill>
                <a:schemeClr val="bg1"/>
              </a:solidFill>
            </a:endParaRPr>
          </a:p>
          <a:p>
            <a:r>
              <a:rPr lang="en-US" sz="2400" b="1" dirty="0">
                <a:solidFill>
                  <a:schemeClr val="bg1"/>
                </a:solidFill>
              </a:rPr>
              <a:t>224 manuscripts</a:t>
            </a:r>
          </a:p>
          <a:p>
            <a:r>
              <a:rPr lang="en-US" sz="2400" b="1" dirty="0">
                <a:solidFill>
                  <a:schemeClr val="bg1"/>
                </a:solidFill>
              </a:rPr>
              <a:t>5 </a:t>
            </a:r>
            <a:r>
              <a:rPr lang="en-US" sz="2400" b="1" dirty="0" smtClean="0">
                <a:solidFill>
                  <a:schemeClr val="bg1"/>
                </a:solidFill>
              </a:rPr>
              <a:t>manuscripts</a:t>
            </a:r>
            <a:endParaRPr lang="en-US" sz="2400" b="1" dirty="0">
              <a:solidFill>
                <a:schemeClr val="bg1"/>
              </a:solidFill>
            </a:endParaRPr>
          </a:p>
          <a:p>
            <a:r>
              <a:rPr lang="en-US" sz="2400" b="1" dirty="0">
                <a:solidFill>
                  <a:schemeClr val="bg1"/>
                </a:solidFill>
              </a:rPr>
              <a:t>418 manuscripts</a:t>
            </a:r>
            <a:endParaRPr lang="en-US" sz="2400" b="1" dirty="0"/>
          </a:p>
        </p:txBody>
      </p:sp>
      <p:sp>
        <p:nvSpPr>
          <p:cNvPr id="11" name="TextBox 10"/>
          <p:cNvSpPr txBox="1"/>
          <p:nvPr/>
        </p:nvSpPr>
        <p:spPr>
          <a:xfrm>
            <a:off x="4724400" y="6324600"/>
            <a:ext cx="4419600" cy="369332"/>
          </a:xfrm>
          <a:prstGeom prst="rect">
            <a:avLst/>
          </a:prstGeom>
          <a:noFill/>
        </p:spPr>
        <p:txBody>
          <a:bodyPr wrap="square" rtlCol="0">
            <a:spAutoFit/>
          </a:bodyPr>
          <a:lstStyle/>
          <a:p>
            <a:r>
              <a:rPr lang="en-US" dirty="0" smtClean="0"/>
              <a:t>From </a:t>
            </a:r>
            <a:r>
              <a:rPr lang="en-US" b="1" i="1" dirty="0" smtClean="0"/>
              <a:t>The Meaning of the Dead Sea scrolls.</a:t>
            </a:r>
            <a:endParaRPr lang="en-US" b="1" i="1" dirty="0"/>
          </a:p>
        </p:txBody>
      </p:sp>
    </p:spTree>
    <p:extLst>
      <p:ext uri="{BB962C8B-B14F-4D97-AF65-F5344CB8AC3E}">
        <p14:creationId xmlns:p14="http://schemas.microsoft.com/office/powerpoint/2010/main" val="2119184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56959" cy="6858000"/>
          </a:xfrm>
          <a:prstGeom prst="rect">
            <a:avLst/>
          </a:prstGeom>
        </p:spPr>
      </p:pic>
      <p:sp>
        <p:nvSpPr>
          <p:cNvPr id="3" name="Rectangle 2"/>
          <p:cNvSpPr/>
          <p:nvPr/>
        </p:nvSpPr>
        <p:spPr>
          <a:xfrm>
            <a:off x="673698" y="152400"/>
            <a:ext cx="778899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t>Numbering the Scrolls</a:t>
            </a:r>
            <a:endParaRPr lang="en-US" sz="5400" b="1" cap="all" spc="0" dirty="0">
              <a:ln/>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997078" y="1600200"/>
            <a:ext cx="7162800" cy="4216539"/>
          </a:xfrm>
          <a:prstGeom prst="rect">
            <a:avLst/>
          </a:prstGeom>
          <a:noFill/>
        </p:spPr>
        <p:txBody>
          <a:bodyPr wrap="square" rtlCol="0">
            <a:spAutoFit/>
          </a:bodyPr>
          <a:lstStyle/>
          <a:p>
            <a:r>
              <a:rPr lang="en-US" sz="2800" b="1" dirty="0" smtClean="0"/>
              <a:t>1QIsa(a):</a:t>
            </a:r>
            <a:r>
              <a:rPr lang="en-US" sz="2400" dirty="0" smtClean="0"/>
              <a:t>  </a:t>
            </a:r>
            <a:r>
              <a:rPr lang="en-US" sz="2400" b="1" dirty="0" smtClean="0"/>
              <a:t>the number 1 means it is from Cave 1, Q means from Qumran, Isa stands for Isaiah, and the subscript is letter assigned to this text (a for the first Isaiah scroll found, b for the second one and so on). This is the Great Isaiah Scroll.</a:t>
            </a:r>
          </a:p>
          <a:p>
            <a:endParaRPr lang="en-US" sz="2400" b="1" dirty="0"/>
          </a:p>
          <a:p>
            <a:r>
              <a:rPr lang="en-US" sz="2400" b="1" dirty="0" smtClean="0"/>
              <a:t>4Q53 (</a:t>
            </a:r>
            <a:r>
              <a:rPr lang="en-US" sz="2400" b="1" dirty="0" err="1" smtClean="0"/>
              <a:t>Samc</a:t>
            </a:r>
            <a:r>
              <a:rPr lang="en-US" sz="2400" b="1" dirty="0" smtClean="0"/>
              <a:t>): This means from cave 4, Qumran, fragment 53 which is from the book of Samuel third fragment (c). </a:t>
            </a:r>
          </a:p>
          <a:p>
            <a:endParaRPr lang="en-US" sz="2400" b="1" dirty="0"/>
          </a:p>
          <a:p>
            <a:endParaRPr lang="en-US" sz="2400" b="1" dirty="0"/>
          </a:p>
        </p:txBody>
      </p:sp>
    </p:spTree>
    <p:extLst>
      <p:ext uri="{BB962C8B-B14F-4D97-AF65-F5344CB8AC3E}">
        <p14:creationId xmlns:p14="http://schemas.microsoft.com/office/powerpoint/2010/main" val="1884141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60508" cy="6858000"/>
          </a:xfrm>
          <a:prstGeom prst="rect">
            <a:avLst/>
          </a:prstGeom>
        </p:spPr>
      </p:pic>
      <p:sp>
        <p:nvSpPr>
          <p:cNvPr id="5" name="Title 4"/>
          <p:cNvSpPr>
            <a:spLocks noGrp="1"/>
          </p:cNvSpPr>
          <p:nvPr>
            <p:ph type="title"/>
          </p:nvPr>
        </p:nvSpPr>
        <p:spPr/>
        <p:txBody>
          <a:bodyPr>
            <a:normAutofit fontScale="90000"/>
          </a:bodyPr>
          <a:lstStyle/>
          <a:p>
            <a:r>
              <a:rPr lang="en-US" b="1" cap="all" dirty="0">
                <a:ln/>
                <a:effectLst>
                  <a:outerShdw blurRad="19685" dist="12700" dir="5400000" algn="tl" rotWithShape="0">
                    <a:schemeClr val="accent1">
                      <a:satMod val="130000"/>
                      <a:alpha val="60000"/>
                    </a:schemeClr>
                  </a:outerShdw>
                  <a:reflection blurRad="10000" stA="55000" endPos="48000" dist="500" dir="5400000" sy="-100000" algn="bl" rotWithShape="0"/>
                </a:effectLst>
              </a:rPr>
              <a:t>Dating Results </a:t>
            </a:r>
            <a:br>
              <a:rPr lang="en-US" b="1" cap="all" dirty="0">
                <a:ln/>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n-US" b="1" cap="all"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t>Carbon 14</a:t>
            </a:r>
            <a:endParaRPr lang="en-US" dirty="0"/>
          </a:p>
        </p:txBody>
      </p:sp>
      <p:sp>
        <p:nvSpPr>
          <p:cNvPr id="6" name="Content Placeholder 5"/>
          <p:cNvSpPr>
            <a:spLocks noGrp="1"/>
          </p:cNvSpPr>
          <p:nvPr>
            <p:ph sz="half" idx="1"/>
          </p:nvPr>
        </p:nvSpPr>
        <p:spPr/>
        <p:txBody>
          <a:bodyPr/>
          <a:lstStyle/>
          <a:p>
            <a:pPr marL="0" indent="0">
              <a:buNone/>
            </a:pPr>
            <a:r>
              <a:rPr lang="en-US" b="1" u="sng" dirty="0" smtClean="0"/>
              <a:t>Dead Sea Scroll Text</a:t>
            </a:r>
          </a:p>
          <a:p>
            <a:r>
              <a:rPr lang="en-US" b="1" dirty="0" smtClean="0"/>
              <a:t>1QIsa(a)Great Isa Scroll</a:t>
            </a:r>
          </a:p>
          <a:p>
            <a:r>
              <a:rPr lang="en-US" b="1" dirty="0" smtClean="0"/>
              <a:t>1QapGen Genesis Ap.</a:t>
            </a:r>
          </a:p>
          <a:p>
            <a:r>
              <a:rPr lang="en-US" b="1" dirty="0" smtClean="0"/>
              <a:t>1QpHab Habakkuk</a:t>
            </a:r>
          </a:p>
          <a:p>
            <a:r>
              <a:rPr lang="en-US" b="1" dirty="0" smtClean="0"/>
              <a:t>4Q53 (</a:t>
            </a:r>
            <a:r>
              <a:rPr lang="en-US" b="1" dirty="0" err="1" smtClean="0"/>
              <a:t>Samc</a:t>
            </a:r>
            <a:r>
              <a:rPr lang="en-US" b="1" dirty="0" smtClean="0"/>
              <a:t>) Samuel</a:t>
            </a:r>
          </a:p>
          <a:p>
            <a:r>
              <a:rPr lang="en-US" b="1" dirty="0" smtClean="0"/>
              <a:t>4Q22 (</a:t>
            </a:r>
            <a:r>
              <a:rPr lang="en-US" b="1" dirty="0" err="1" smtClean="0"/>
              <a:t>paleo</a:t>
            </a:r>
            <a:r>
              <a:rPr lang="en-US" b="1" dirty="0" smtClean="0"/>
              <a:t> </a:t>
            </a:r>
            <a:r>
              <a:rPr lang="en-US" b="1" dirty="0" err="1" smtClean="0"/>
              <a:t>Exm</a:t>
            </a:r>
            <a:r>
              <a:rPr lang="en-US" b="1" dirty="0" smtClean="0"/>
              <a:t>)</a:t>
            </a:r>
            <a:endParaRPr lang="en-US" b="1" dirty="0"/>
          </a:p>
        </p:txBody>
      </p:sp>
      <p:sp>
        <p:nvSpPr>
          <p:cNvPr id="7" name="Content Placeholder 6"/>
          <p:cNvSpPr>
            <a:spLocks noGrp="1"/>
          </p:cNvSpPr>
          <p:nvPr>
            <p:ph sz="half" idx="2"/>
          </p:nvPr>
        </p:nvSpPr>
        <p:spPr/>
        <p:txBody>
          <a:bodyPr/>
          <a:lstStyle/>
          <a:p>
            <a:pPr marL="0" indent="0">
              <a:buNone/>
            </a:pPr>
            <a:r>
              <a:rPr lang="en-US" b="1" u="sng" dirty="0" smtClean="0"/>
              <a:t>AMS Dates</a:t>
            </a:r>
          </a:p>
          <a:p>
            <a:pPr marL="0" indent="0">
              <a:buNone/>
            </a:pPr>
            <a:r>
              <a:rPr lang="en-US" b="1" dirty="0" smtClean="0"/>
              <a:t>201-93 BC </a:t>
            </a:r>
          </a:p>
          <a:p>
            <a:pPr marL="0" indent="0">
              <a:buNone/>
            </a:pPr>
            <a:r>
              <a:rPr lang="en-US" b="1" dirty="0" smtClean="0"/>
              <a:t>47 BC-48 AD </a:t>
            </a:r>
          </a:p>
          <a:p>
            <a:pPr marL="0" indent="0">
              <a:buNone/>
            </a:pPr>
            <a:r>
              <a:rPr lang="en-US" b="1" dirty="0" smtClean="0"/>
              <a:t>88-2 BC</a:t>
            </a:r>
          </a:p>
          <a:p>
            <a:pPr marL="0" indent="0">
              <a:buNone/>
            </a:pPr>
            <a:r>
              <a:rPr lang="en-US" b="1" dirty="0" smtClean="0"/>
              <a:t>196-47 BC</a:t>
            </a:r>
          </a:p>
          <a:p>
            <a:pPr marL="0" indent="0">
              <a:buNone/>
            </a:pPr>
            <a:r>
              <a:rPr lang="en-US" b="1" dirty="0" smtClean="0"/>
              <a:t>116 BC- 48 AD</a:t>
            </a:r>
            <a:endParaRPr lang="en-US" b="1" dirty="0"/>
          </a:p>
        </p:txBody>
      </p:sp>
      <p:sp>
        <p:nvSpPr>
          <p:cNvPr id="8" name="TextBox 7"/>
          <p:cNvSpPr txBox="1"/>
          <p:nvPr/>
        </p:nvSpPr>
        <p:spPr>
          <a:xfrm>
            <a:off x="4664708" y="6389370"/>
            <a:ext cx="4495800" cy="369332"/>
          </a:xfrm>
          <a:prstGeom prst="rect">
            <a:avLst/>
          </a:prstGeom>
          <a:noFill/>
        </p:spPr>
        <p:txBody>
          <a:bodyPr wrap="square" rtlCol="0">
            <a:spAutoFit/>
          </a:bodyPr>
          <a:lstStyle/>
          <a:p>
            <a:r>
              <a:rPr lang="en-US" dirty="0"/>
              <a:t>From </a:t>
            </a:r>
            <a:r>
              <a:rPr lang="en-US" b="1" i="1" dirty="0"/>
              <a:t>The Meaning of the Dead Sea scrolls</a:t>
            </a:r>
            <a:endParaRPr lang="en-US" dirty="0"/>
          </a:p>
        </p:txBody>
      </p:sp>
    </p:spTree>
    <p:extLst>
      <p:ext uri="{BB962C8B-B14F-4D97-AF65-F5344CB8AC3E}">
        <p14:creationId xmlns:p14="http://schemas.microsoft.com/office/powerpoint/2010/main" val="3335007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Rectangle 2"/>
          <p:cNvSpPr/>
          <p:nvPr/>
        </p:nvSpPr>
        <p:spPr>
          <a:xfrm>
            <a:off x="128157" y="0"/>
            <a:ext cx="2154949" cy="144655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DNA </a:t>
            </a:r>
          </a:p>
          <a:p>
            <a:pPr algn="ctr"/>
            <a:r>
              <a:rPr lang="en-US" sz="4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Testing</a:t>
            </a:r>
            <a:endParaRPr lang="en-US" sz="4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286000" y="0"/>
            <a:ext cx="6705600" cy="2308324"/>
          </a:xfrm>
          <a:prstGeom prst="rect">
            <a:avLst/>
          </a:prstGeom>
          <a:noFill/>
        </p:spPr>
        <p:txBody>
          <a:bodyPr wrap="square" rtlCol="0">
            <a:spAutoFit/>
          </a:bodyPr>
          <a:lstStyle/>
          <a:p>
            <a:r>
              <a:rPr lang="en-US" sz="2400" b="1" dirty="0" smtClean="0"/>
              <a:t>Because many of the scrolls are written on parchment (animal skins) they can be DNA tested to try to match fragments, and find their origin and production of individual scroll.  Most are goat and sheep skins. Large scrolls like the Isaiah scroll is made from more than one animal. </a:t>
            </a:r>
            <a:endParaRPr lang="en-US" sz="2400" b="1" dirty="0"/>
          </a:p>
        </p:txBody>
      </p:sp>
    </p:spTree>
    <p:extLst>
      <p:ext uri="{BB962C8B-B14F-4D97-AF65-F5344CB8AC3E}">
        <p14:creationId xmlns:p14="http://schemas.microsoft.com/office/powerpoint/2010/main" val="471892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8" y="0"/>
            <a:ext cx="9160508" cy="6858000"/>
          </a:xfrm>
          <a:prstGeom prst="rect">
            <a:avLst/>
          </a:prstGeom>
        </p:spPr>
      </p:pic>
      <p:sp>
        <p:nvSpPr>
          <p:cNvPr id="3" name="Rectangle 2"/>
          <p:cNvSpPr/>
          <p:nvPr/>
        </p:nvSpPr>
        <p:spPr>
          <a:xfrm>
            <a:off x="609600" y="609600"/>
            <a:ext cx="531389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Digital Imaging</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020446" y="2057400"/>
            <a:ext cx="7086600" cy="3108543"/>
          </a:xfrm>
          <a:prstGeom prst="rect">
            <a:avLst/>
          </a:prstGeom>
          <a:noFill/>
        </p:spPr>
        <p:txBody>
          <a:bodyPr wrap="square" rtlCol="0">
            <a:spAutoFit/>
          </a:bodyPr>
          <a:lstStyle/>
          <a:p>
            <a:r>
              <a:rPr lang="en-US" sz="2800" b="1" dirty="0" smtClean="0"/>
              <a:t>Images of the Dead Sea Scrolls are now available online at </a:t>
            </a:r>
            <a:r>
              <a:rPr lang="en-US" sz="2800" b="1" dirty="0">
                <a:hlinkClick r:id="rId3"/>
              </a:rPr>
              <a:t>http://</a:t>
            </a:r>
            <a:r>
              <a:rPr lang="en-US" sz="2800" b="1" dirty="0" smtClean="0">
                <a:hlinkClick r:id="rId3"/>
              </a:rPr>
              <a:t>www.deadseascrolls.org.il/home</a:t>
            </a:r>
            <a:endParaRPr lang="en-US" sz="2800" b="1" dirty="0" smtClean="0"/>
          </a:p>
          <a:p>
            <a:endParaRPr lang="en-US" sz="2800" b="1" dirty="0"/>
          </a:p>
          <a:p>
            <a:r>
              <a:rPr lang="en-US" sz="2800" b="1" dirty="0" smtClean="0"/>
              <a:t>Key Website: Orion Center for the Study of the Dead Sea Scrolls and Associated Literature.</a:t>
            </a:r>
          </a:p>
          <a:p>
            <a:r>
              <a:rPr lang="en-US" sz="2800" b="1" dirty="0" smtClean="0">
                <a:hlinkClick r:id="rId4"/>
              </a:rPr>
              <a:t>http://orion.mscc.huji.ac.il</a:t>
            </a:r>
            <a:r>
              <a:rPr lang="en-US" sz="2800" b="1" dirty="0" smtClean="0"/>
              <a:t> </a:t>
            </a:r>
            <a:endParaRPr lang="en-US" sz="2800" b="1" dirty="0"/>
          </a:p>
        </p:txBody>
      </p:sp>
    </p:spTree>
    <p:extLst>
      <p:ext uri="{BB962C8B-B14F-4D97-AF65-F5344CB8AC3E}">
        <p14:creationId xmlns:p14="http://schemas.microsoft.com/office/powerpoint/2010/main" val="1988432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28600" y="152400"/>
            <a:ext cx="697793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Qumran Community</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52400" y="1295400"/>
            <a:ext cx="8839200" cy="3785652"/>
          </a:xfrm>
          <a:prstGeom prst="rect">
            <a:avLst/>
          </a:prstGeom>
          <a:noFill/>
        </p:spPr>
        <p:txBody>
          <a:bodyPr wrap="square" rtlCol="0">
            <a:spAutoFit/>
          </a:bodyPr>
          <a:lstStyle/>
          <a:p>
            <a:r>
              <a:rPr lang="en-US" sz="2400" b="1" dirty="0" smtClean="0"/>
              <a:t>Qumran</a:t>
            </a:r>
            <a:r>
              <a:rPr lang="en-US" sz="2400" b="1" dirty="0"/>
              <a:t>, eight and a half miles south of Jericho, is right near the Dead Sea, and the caves where the scrolls were found. Many think the Qumran community stored their scrolls in the caves. Many identify the community at Qumran with the Essenes mentioned by Josephus and Philo. They had very strict rules. Celibacy, common property, ritual </a:t>
            </a:r>
            <a:r>
              <a:rPr lang="en-US" sz="2400" b="1" dirty="0" smtClean="0"/>
              <a:t>purity, </a:t>
            </a:r>
            <a:r>
              <a:rPr lang="en-US" sz="2400" b="1" dirty="0"/>
              <a:t>and separation from the world were practiced. They wrote their own Biblical commentaries, hymns, rules, and apocalyptic writings. They believed that The Teacher of Righteousness would come soon, and God would destroy the evil in the world. </a:t>
            </a:r>
            <a:r>
              <a:rPr lang="en-US" sz="2400" b="1" dirty="0" smtClean="0"/>
              <a:t>In 68 BC the Roman destroyed Qumran. </a:t>
            </a:r>
            <a:endParaRPr lang="en-US" sz="2400" b="1" dirty="0"/>
          </a:p>
        </p:txBody>
      </p:sp>
    </p:spTree>
    <p:extLst>
      <p:ext uri="{BB962C8B-B14F-4D97-AF65-F5344CB8AC3E}">
        <p14:creationId xmlns:p14="http://schemas.microsoft.com/office/powerpoint/2010/main" val="855953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5238533" cy="6858000"/>
          </a:xfrm>
          <a:prstGeom prst="rect">
            <a:avLst/>
          </a:prstGeom>
        </p:spPr>
      </p:pic>
      <p:sp>
        <p:nvSpPr>
          <p:cNvPr id="3" name="Rectangle 2"/>
          <p:cNvSpPr/>
          <p:nvPr/>
        </p:nvSpPr>
        <p:spPr>
          <a:xfrm>
            <a:off x="3352800" y="0"/>
            <a:ext cx="313258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Josephus</a:t>
            </a:r>
            <a:endParaRPr lang="en-US" sz="5400" b="1" cap="all"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5334000" y="1066800"/>
            <a:ext cx="3581400" cy="5355312"/>
          </a:xfrm>
          <a:prstGeom prst="rect">
            <a:avLst/>
          </a:prstGeom>
          <a:noFill/>
        </p:spPr>
        <p:txBody>
          <a:bodyPr wrap="square" rtlCol="0">
            <a:spAutoFit/>
          </a:bodyPr>
          <a:lstStyle/>
          <a:p>
            <a:r>
              <a:rPr lang="en-US" dirty="0" smtClean="0">
                <a:solidFill>
                  <a:schemeClr val="bg1"/>
                </a:solidFill>
              </a:rPr>
              <a:t>There </a:t>
            </a:r>
            <a:r>
              <a:rPr lang="en-US" dirty="0">
                <a:solidFill>
                  <a:schemeClr val="bg1"/>
                </a:solidFill>
              </a:rPr>
              <a:t>are three </a:t>
            </a:r>
            <a:r>
              <a:rPr lang="en-US" dirty="0" smtClean="0">
                <a:solidFill>
                  <a:schemeClr val="bg1"/>
                </a:solidFill>
              </a:rPr>
              <a:t>accounts </a:t>
            </a:r>
            <a:r>
              <a:rPr lang="en-US" dirty="0">
                <a:solidFill>
                  <a:schemeClr val="bg1"/>
                </a:solidFill>
              </a:rPr>
              <a:t>of the Essenes in Josephus. </a:t>
            </a:r>
            <a:r>
              <a:rPr lang="en-US" dirty="0" smtClean="0">
                <a:solidFill>
                  <a:schemeClr val="bg1"/>
                </a:solidFill>
              </a:rPr>
              <a:t>There is </a:t>
            </a:r>
            <a:r>
              <a:rPr lang="en-US" u="sng" dirty="0" smtClean="0">
                <a:solidFill>
                  <a:schemeClr val="bg1"/>
                </a:solidFill>
              </a:rPr>
              <a:t>History </a:t>
            </a:r>
            <a:r>
              <a:rPr lang="en-US" u="sng" dirty="0">
                <a:solidFill>
                  <a:schemeClr val="bg1"/>
                </a:solidFill>
              </a:rPr>
              <a:t>of the Jewish </a:t>
            </a:r>
            <a:r>
              <a:rPr lang="en-US" u="sng" dirty="0" smtClean="0">
                <a:solidFill>
                  <a:schemeClr val="bg1"/>
                </a:solidFill>
              </a:rPr>
              <a:t>Wars</a:t>
            </a:r>
            <a:r>
              <a:rPr lang="en-US" dirty="0" smtClean="0">
                <a:solidFill>
                  <a:schemeClr val="bg1"/>
                </a:solidFill>
              </a:rPr>
              <a:t> </a:t>
            </a:r>
            <a:r>
              <a:rPr lang="en-US" dirty="0">
                <a:solidFill>
                  <a:schemeClr val="bg1"/>
                </a:solidFill>
              </a:rPr>
              <a:t>2. 8. </a:t>
            </a:r>
            <a:r>
              <a:rPr lang="en-US" dirty="0" smtClean="0">
                <a:solidFill>
                  <a:schemeClr val="bg1"/>
                </a:solidFill>
              </a:rPr>
              <a:t>2-13; </a:t>
            </a:r>
            <a:r>
              <a:rPr lang="en-US" u="sng" dirty="0" smtClean="0">
                <a:solidFill>
                  <a:schemeClr val="bg1"/>
                </a:solidFill>
              </a:rPr>
              <a:t>Jewish Antiquities</a:t>
            </a:r>
            <a:r>
              <a:rPr lang="en-US" dirty="0">
                <a:solidFill>
                  <a:schemeClr val="bg1"/>
                </a:solidFill>
              </a:rPr>
              <a:t> </a:t>
            </a:r>
            <a:r>
              <a:rPr lang="en-US" dirty="0" smtClean="0">
                <a:solidFill>
                  <a:schemeClr val="bg1"/>
                </a:solidFill>
              </a:rPr>
              <a:t>13.5.9 </a:t>
            </a:r>
            <a:r>
              <a:rPr lang="en-US" dirty="0">
                <a:solidFill>
                  <a:schemeClr val="bg1"/>
                </a:solidFill>
              </a:rPr>
              <a:t>and 18.1.5. Josephus </a:t>
            </a:r>
            <a:r>
              <a:rPr lang="en-US" dirty="0" smtClean="0">
                <a:solidFill>
                  <a:schemeClr val="bg1"/>
                </a:solidFill>
              </a:rPr>
              <a:t>compared </a:t>
            </a:r>
            <a:r>
              <a:rPr lang="en-US" dirty="0">
                <a:solidFill>
                  <a:schemeClr val="bg1"/>
                </a:solidFill>
              </a:rPr>
              <a:t>the Essenes to </a:t>
            </a:r>
            <a:r>
              <a:rPr lang="en-US" dirty="0" err="1">
                <a:solidFill>
                  <a:schemeClr val="bg1"/>
                </a:solidFill>
              </a:rPr>
              <a:t>Pythagorus</a:t>
            </a:r>
            <a:r>
              <a:rPr lang="en-US" dirty="0">
                <a:solidFill>
                  <a:schemeClr val="bg1"/>
                </a:solidFill>
              </a:rPr>
              <a:t>, the Pharisees to the Stoics and the Sadducees to the Epicureans</a:t>
            </a:r>
            <a:r>
              <a:rPr lang="en-US" dirty="0" smtClean="0">
                <a:solidFill>
                  <a:schemeClr val="bg1"/>
                </a:solidFill>
              </a:rPr>
              <a:t>.</a:t>
            </a:r>
            <a:r>
              <a:rPr lang="en-US" baseline="30000" dirty="0">
                <a:solidFill>
                  <a:schemeClr val="bg1"/>
                </a:solidFill>
              </a:rPr>
              <a:t> </a:t>
            </a:r>
            <a:r>
              <a:rPr lang="en-US" dirty="0" smtClean="0">
                <a:solidFill>
                  <a:schemeClr val="bg1"/>
                </a:solidFill>
              </a:rPr>
              <a:t> </a:t>
            </a:r>
          </a:p>
          <a:p>
            <a:r>
              <a:rPr lang="en-US" dirty="0" smtClean="0">
                <a:solidFill>
                  <a:schemeClr val="bg1"/>
                </a:solidFill>
              </a:rPr>
              <a:t>The Essenes </a:t>
            </a:r>
            <a:r>
              <a:rPr lang="en-US" dirty="0">
                <a:solidFill>
                  <a:schemeClr val="bg1"/>
                </a:solidFill>
              </a:rPr>
              <a:t>led a strictly </a:t>
            </a:r>
            <a:r>
              <a:rPr lang="en-US" dirty="0" smtClean="0">
                <a:solidFill>
                  <a:schemeClr val="bg1"/>
                </a:solidFill>
              </a:rPr>
              <a:t>communal</a:t>
            </a:r>
            <a:r>
              <a:rPr lang="en-US" dirty="0">
                <a:solidFill>
                  <a:schemeClr val="bg1"/>
                </a:solidFill>
              </a:rPr>
              <a:t> </a:t>
            </a:r>
            <a:r>
              <a:rPr lang="en-US" dirty="0" smtClean="0">
                <a:solidFill>
                  <a:schemeClr val="bg1"/>
                </a:solidFill>
              </a:rPr>
              <a:t>life</a:t>
            </a:r>
            <a:r>
              <a:rPr lang="en-US" dirty="0">
                <a:solidFill>
                  <a:schemeClr val="bg1"/>
                </a:solidFill>
              </a:rPr>
              <a:t> </a:t>
            </a:r>
            <a:r>
              <a:rPr lang="en-US" dirty="0" smtClean="0">
                <a:solidFill>
                  <a:schemeClr val="bg1"/>
                </a:solidFill>
              </a:rPr>
              <a:t>similar to later</a:t>
            </a:r>
            <a:r>
              <a:rPr lang="en-US" dirty="0">
                <a:solidFill>
                  <a:schemeClr val="bg1"/>
                </a:solidFill>
              </a:rPr>
              <a:t> </a:t>
            </a:r>
            <a:r>
              <a:rPr lang="en-US" dirty="0" smtClean="0">
                <a:solidFill>
                  <a:schemeClr val="bg1"/>
                </a:solidFill>
              </a:rPr>
              <a:t>Christian</a:t>
            </a:r>
            <a:r>
              <a:rPr lang="en-US" dirty="0">
                <a:solidFill>
                  <a:schemeClr val="bg1"/>
                </a:solidFill>
              </a:rPr>
              <a:t> </a:t>
            </a:r>
            <a:r>
              <a:rPr lang="en-US" dirty="0" smtClean="0">
                <a:solidFill>
                  <a:schemeClr val="bg1"/>
                </a:solidFill>
              </a:rPr>
              <a:t>monastic living</a:t>
            </a:r>
            <a:r>
              <a:rPr lang="en-US" dirty="0">
                <a:solidFill>
                  <a:schemeClr val="bg1"/>
                </a:solidFill>
              </a:rPr>
              <a:t>. Many of the Essene groups appear to have been </a:t>
            </a:r>
            <a:r>
              <a:rPr lang="en-US" dirty="0" smtClean="0">
                <a:solidFill>
                  <a:schemeClr val="bg1"/>
                </a:solidFill>
              </a:rPr>
              <a:t>celibate. They </a:t>
            </a:r>
            <a:r>
              <a:rPr lang="en-US" dirty="0">
                <a:solidFill>
                  <a:schemeClr val="bg1"/>
                </a:solidFill>
              </a:rPr>
              <a:t>had customs </a:t>
            </a:r>
            <a:r>
              <a:rPr lang="en-US" dirty="0" smtClean="0">
                <a:solidFill>
                  <a:schemeClr val="bg1"/>
                </a:solidFill>
              </a:rPr>
              <a:t>such </a:t>
            </a:r>
            <a:r>
              <a:rPr lang="en-US" dirty="0">
                <a:solidFill>
                  <a:schemeClr val="bg1"/>
                </a:solidFill>
              </a:rPr>
              <a:t>as collective </a:t>
            </a:r>
            <a:r>
              <a:rPr lang="en-US" dirty="0" smtClean="0">
                <a:solidFill>
                  <a:schemeClr val="bg1"/>
                </a:solidFill>
              </a:rPr>
              <a:t>ownership,</a:t>
            </a:r>
            <a:r>
              <a:rPr lang="en-US" baseline="30000" dirty="0">
                <a:solidFill>
                  <a:schemeClr val="bg1"/>
                </a:solidFill>
              </a:rPr>
              <a:t> </a:t>
            </a:r>
            <a:r>
              <a:rPr lang="en-US" dirty="0" smtClean="0">
                <a:solidFill>
                  <a:schemeClr val="bg1"/>
                </a:solidFill>
              </a:rPr>
              <a:t>electing </a:t>
            </a:r>
            <a:r>
              <a:rPr lang="en-US" dirty="0">
                <a:solidFill>
                  <a:schemeClr val="bg1"/>
                </a:solidFill>
              </a:rPr>
              <a:t>a leader to attend to the interests of the group, obedience to the orders from their </a:t>
            </a:r>
            <a:r>
              <a:rPr lang="en-US" dirty="0" smtClean="0">
                <a:solidFill>
                  <a:schemeClr val="bg1"/>
                </a:solidFill>
              </a:rPr>
              <a:t>leader.</a:t>
            </a:r>
            <a:r>
              <a:rPr lang="en-US" baseline="30000" dirty="0">
                <a:solidFill>
                  <a:schemeClr val="bg1"/>
                </a:solidFill>
              </a:rPr>
              <a:t> </a:t>
            </a:r>
            <a:r>
              <a:rPr lang="en-US" dirty="0" smtClean="0">
                <a:solidFill>
                  <a:schemeClr val="bg1"/>
                </a:solidFill>
              </a:rPr>
              <a:t>Also</a:t>
            </a:r>
            <a:r>
              <a:rPr lang="en-US" dirty="0">
                <a:solidFill>
                  <a:schemeClr val="bg1"/>
                </a:solidFill>
              </a:rPr>
              <a:t>, they were forbidden from swearing </a:t>
            </a:r>
            <a:r>
              <a:rPr lang="en-US" dirty="0" smtClean="0">
                <a:solidFill>
                  <a:schemeClr val="bg1"/>
                </a:solidFill>
              </a:rPr>
              <a:t>oaths</a:t>
            </a:r>
            <a:r>
              <a:rPr lang="en-US" baseline="30000" dirty="0">
                <a:solidFill>
                  <a:schemeClr val="bg1"/>
                </a:solidFill>
              </a:rPr>
              <a:t> </a:t>
            </a:r>
            <a:r>
              <a:rPr lang="en-US" dirty="0" smtClean="0">
                <a:solidFill>
                  <a:schemeClr val="bg1"/>
                </a:solidFill>
              </a:rPr>
              <a:t>and </a:t>
            </a:r>
            <a:r>
              <a:rPr lang="en-US" dirty="0">
                <a:solidFill>
                  <a:schemeClr val="bg1"/>
                </a:solidFill>
              </a:rPr>
              <a:t>from sacrificing </a:t>
            </a:r>
            <a:r>
              <a:rPr lang="en-US" dirty="0" smtClean="0">
                <a:solidFill>
                  <a:schemeClr val="bg1"/>
                </a:solidFill>
              </a:rPr>
              <a:t>animals. </a:t>
            </a:r>
            <a:endParaRPr lang="en-US" dirty="0"/>
          </a:p>
        </p:txBody>
      </p:sp>
    </p:spTree>
    <p:extLst>
      <p:ext uri="{BB962C8B-B14F-4D97-AF65-F5344CB8AC3E}">
        <p14:creationId xmlns:p14="http://schemas.microsoft.com/office/powerpoint/2010/main" val="7466420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241"/>
            <a:ext cx="9144000" cy="6945627"/>
          </a:xfrm>
          <a:prstGeom prst="rect">
            <a:avLst/>
          </a:prstGeom>
        </p:spPr>
      </p:pic>
      <p:sp>
        <p:nvSpPr>
          <p:cNvPr id="3" name="Rectangle 2"/>
          <p:cNvSpPr/>
          <p:nvPr/>
        </p:nvSpPr>
        <p:spPr>
          <a:xfrm>
            <a:off x="304800" y="4876800"/>
            <a:ext cx="82296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Background of </a:t>
            </a:r>
          </a:p>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hebrew</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text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669539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2423730" y="381000"/>
            <a:ext cx="426751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Hebrew text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38200" y="1752600"/>
            <a:ext cx="7696200" cy="5016758"/>
          </a:xfrm>
          <a:prstGeom prst="rect">
            <a:avLst/>
          </a:prstGeom>
          <a:noFill/>
        </p:spPr>
        <p:txBody>
          <a:bodyPr wrap="square" rtlCol="0">
            <a:spAutoFit/>
          </a:bodyPr>
          <a:lstStyle/>
          <a:p>
            <a:r>
              <a:rPr lang="en-US" sz="2000" b="1" dirty="0">
                <a:latin typeface="Times New Roman" pitchFamily="18" charset="0"/>
                <a:cs typeface="Times New Roman" pitchFamily="18" charset="0"/>
              </a:rPr>
              <a:t>The basic Hebrew text is called the Masoretic Text (MT), which is named after a group of scribes in the ninth century that preserved the text and added vowels and punctuation marks. The original Hebrew just had consonants, but a few consonants functioned as vowels. No one would know how to pronounce the Hebrew words unless vowel marks were added. This is a great help in understanding the text. (Hebrew Bible) There were three different tasks of copying the OT. The </a:t>
            </a:r>
            <a:r>
              <a:rPr lang="en-US" sz="2000" b="1" dirty="0" err="1">
                <a:latin typeface="Times New Roman" pitchFamily="18" charset="0"/>
                <a:cs typeface="Times New Roman" pitchFamily="18" charset="0"/>
              </a:rPr>
              <a:t>Sopherim</a:t>
            </a:r>
            <a:r>
              <a:rPr lang="en-US" sz="2000" b="1" dirty="0">
                <a:latin typeface="Times New Roman" pitchFamily="18" charset="0"/>
                <a:cs typeface="Times New Roman" pitchFamily="18" charset="0"/>
              </a:rPr>
              <a:t> wrote the consonantal text. The </a:t>
            </a:r>
            <a:r>
              <a:rPr lang="en-US" sz="2000" b="1" dirty="0" err="1">
                <a:latin typeface="Times New Roman" pitchFamily="18" charset="0"/>
                <a:cs typeface="Times New Roman" pitchFamily="18" charset="0"/>
              </a:rPr>
              <a:t>Nakdanim</a:t>
            </a:r>
            <a:r>
              <a:rPr lang="en-US" sz="2000" b="1" dirty="0">
                <a:latin typeface="Times New Roman" pitchFamily="18" charset="0"/>
                <a:cs typeface="Times New Roman" pitchFamily="18" charset="0"/>
              </a:rPr>
              <a:t> added the vowel points and accents. The </a:t>
            </a:r>
            <a:r>
              <a:rPr lang="en-US" sz="2000" b="1" dirty="0" err="1">
                <a:latin typeface="Times New Roman" pitchFamily="18" charset="0"/>
                <a:cs typeface="Times New Roman" pitchFamily="18" charset="0"/>
              </a:rPr>
              <a:t>Masoretes</a:t>
            </a:r>
            <a:r>
              <a:rPr lang="en-US" sz="2000" b="1" dirty="0">
                <a:latin typeface="Times New Roman" pitchFamily="18" charset="0"/>
                <a:cs typeface="Times New Roman" pitchFamily="18" charset="0"/>
              </a:rPr>
              <a:t> added the marginal notes. An example is the </a:t>
            </a:r>
            <a:r>
              <a:rPr lang="en-US" sz="2000" b="1" dirty="0" err="1">
                <a:latin typeface="Times New Roman" pitchFamily="18" charset="0"/>
                <a:cs typeface="Times New Roman" pitchFamily="18" charset="0"/>
              </a:rPr>
              <a:t>Kethib</a:t>
            </a:r>
            <a:r>
              <a:rPr lang="en-US" sz="2000" b="1" dirty="0">
                <a:latin typeface="Times New Roman" pitchFamily="18" charset="0"/>
                <a:cs typeface="Times New Roman" pitchFamily="18" charset="0"/>
              </a:rPr>
              <a:t> (what is written) and </a:t>
            </a:r>
            <a:r>
              <a:rPr lang="en-US" sz="2000" b="1" dirty="0" err="1">
                <a:latin typeface="Times New Roman" pitchFamily="18" charset="0"/>
                <a:cs typeface="Times New Roman" pitchFamily="18" charset="0"/>
              </a:rPr>
              <a:t>Qere</a:t>
            </a:r>
            <a:r>
              <a:rPr lang="en-US" sz="2000" b="1" dirty="0">
                <a:latin typeface="Times New Roman" pitchFamily="18" charset="0"/>
                <a:cs typeface="Times New Roman" pitchFamily="18" charset="0"/>
              </a:rPr>
              <a:t> (what should be read). There are over 1,300 of these. The vowels of the </a:t>
            </a:r>
            <a:r>
              <a:rPr lang="en-US" sz="2000" b="1" dirty="0" err="1">
                <a:latin typeface="Times New Roman" pitchFamily="18" charset="0"/>
                <a:cs typeface="Times New Roman" pitchFamily="18" charset="0"/>
              </a:rPr>
              <a:t>Qere</a:t>
            </a:r>
            <a:r>
              <a:rPr lang="en-US" sz="2000" b="1" dirty="0">
                <a:latin typeface="Times New Roman" pitchFamily="18" charset="0"/>
                <a:cs typeface="Times New Roman" pitchFamily="18" charset="0"/>
              </a:rPr>
              <a:t> were written in the text of the </a:t>
            </a:r>
            <a:r>
              <a:rPr lang="en-US" sz="2000" b="1" dirty="0" err="1">
                <a:latin typeface="Times New Roman" pitchFamily="18" charset="0"/>
                <a:cs typeface="Times New Roman" pitchFamily="18" charset="0"/>
              </a:rPr>
              <a:t>Kethib</a:t>
            </a:r>
            <a:r>
              <a:rPr lang="en-US" sz="2000" b="1" dirty="0">
                <a:latin typeface="Times New Roman" pitchFamily="18" charset="0"/>
                <a:cs typeface="Times New Roman" pitchFamily="18" charset="0"/>
              </a:rPr>
              <a:t>. There are three different systems of vowel pointing, the Babylonian, Palestinian and </a:t>
            </a:r>
            <a:r>
              <a:rPr lang="en-US" sz="2000" b="1" dirty="0" err="1">
                <a:latin typeface="Times New Roman" pitchFamily="18" charset="0"/>
                <a:cs typeface="Times New Roman" pitchFamily="18" charset="0"/>
              </a:rPr>
              <a:t>Tiberian</a:t>
            </a:r>
            <a:r>
              <a:rPr lang="en-US" sz="2000" b="1" dirty="0">
                <a:latin typeface="Times New Roman" pitchFamily="18" charset="0"/>
                <a:cs typeface="Times New Roman" pitchFamily="18" charset="0"/>
              </a:rPr>
              <a:t> which the </a:t>
            </a:r>
            <a:r>
              <a:rPr lang="en-US" sz="2000" b="1" dirty="0" err="1">
                <a:latin typeface="Times New Roman" pitchFamily="18" charset="0"/>
                <a:cs typeface="Times New Roman" pitchFamily="18" charset="0"/>
              </a:rPr>
              <a:t>Masoretes</a:t>
            </a:r>
            <a:r>
              <a:rPr lang="en-US" sz="2000" b="1" dirty="0">
                <a:latin typeface="Times New Roman" pitchFamily="18" charset="0"/>
                <a:cs typeface="Times New Roman" pitchFamily="18" charset="0"/>
              </a:rPr>
              <a:t> created. The marginal notes called </a:t>
            </a:r>
            <a:r>
              <a:rPr lang="en-US" sz="2000" b="1" dirty="0" err="1">
                <a:latin typeface="Times New Roman" pitchFamily="18" charset="0"/>
                <a:cs typeface="Times New Roman" pitchFamily="18" charset="0"/>
              </a:rPr>
              <a:t>Masora</a:t>
            </a:r>
            <a:r>
              <a:rPr lang="en-US" sz="2000" b="1" dirty="0">
                <a:latin typeface="Times New Roman" pitchFamily="18" charset="0"/>
                <a:cs typeface="Times New Roman" pitchFamily="18" charset="0"/>
              </a:rPr>
              <a:t> were mainly written in Aramaic and were like a concordance</a:t>
            </a:r>
            <a:r>
              <a:rPr lang="en-US" sz="2000" b="1" dirty="0" smtClean="0">
                <a:latin typeface="Times New Roman" pitchFamily="18" charset="0"/>
                <a:cs typeface="Times New Roman" pitchFamily="18" charset="0"/>
              </a:rPr>
              <a:t>.</a:t>
            </a:r>
            <a:endParaRPr lang="en-US" dirty="0"/>
          </a:p>
        </p:txBody>
      </p:sp>
    </p:spTree>
    <p:extLst>
      <p:ext uri="{BB962C8B-B14F-4D97-AF65-F5344CB8AC3E}">
        <p14:creationId xmlns:p14="http://schemas.microsoft.com/office/powerpoint/2010/main" val="1362527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1174359" y="381000"/>
            <a:ext cx="461684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Nash Papyrus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1981200"/>
            <a:ext cx="4191000" cy="4585871"/>
          </a:xfrm>
          <a:prstGeom prst="rect">
            <a:avLst/>
          </a:prstGeom>
          <a:noFill/>
        </p:spPr>
        <p:txBody>
          <a:bodyPr wrap="square" rtlCol="0">
            <a:spAutoFit/>
          </a:bodyPr>
          <a:lstStyle/>
          <a:p>
            <a:r>
              <a:rPr lang="en-US" sz="2400" b="1" dirty="0">
                <a:latin typeface="Times New Roman" pitchFamily="18" charset="0"/>
                <a:cs typeface="Times New Roman" pitchFamily="18" charset="0"/>
              </a:rPr>
              <a:t>Before the discovery of the Dead Sea Scrolls the Nash Papyrus was the oldest known witness to the OT which dated to the first or second century AD. It contained the Decalogue</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It was found in Egypt in 1902. The </a:t>
            </a:r>
            <a:r>
              <a:rPr lang="en-US" sz="2400" b="1" dirty="0" err="1">
                <a:latin typeface="Times New Roman" pitchFamily="18" charset="0"/>
                <a:cs typeface="Times New Roman" pitchFamily="18" charset="0"/>
              </a:rPr>
              <a:t>Tetragrammaton</a:t>
            </a:r>
            <a:r>
              <a:rPr lang="en-US" sz="2400" b="1" dirty="0">
                <a:latin typeface="Times New Roman" pitchFamily="18" charset="0"/>
                <a:cs typeface="Times New Roman" pitchFamily="18" charset="0"/>
              </a:rPr>
              <a:t> YHWH (God's name) is visible twice on the last line. </a:t>
            </a:r>
          </a:p>
          <a:p>
            <a:endParaRPr lang="en-US" sz="2800" b="1" dirty="0">
              <a:latin typeface="Times New Roman" pitchFamily="18" charset="0"/>
              <a:cs typeface="Times New Roman"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049" t="1482" r="54657" b="53016"/>
          <a:stretch/>
        </p:blipFill>
        <p:spPr>
          <a:xfrm>
            <a:off x="5787571" y="1689281"/>
            <a:ext cx="2971800" cy="473286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899537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10264"/>
          <a:stretch/>
        </p:blipFill>
        <p:spPr>
          <a:xfrm>
            <a:off x="5320144" y="1295401"/>
            <a:ext cx="3773275" cy="5105400"/>
          </a:xfrm>
          <a:prstGeom prst="rect">
            <a:avLst/>
          </a:prstGeom>
        </p:spPr>
      </p:pic>
      <p:sp>
        <p:nvSpPr>
          <p:cNvPr id="2" name="TextBox 1"/>
          <p:cNvSpPr txBox="1"/>
          <p:nvPr/>
        </p:nvSpPr>
        <p:spPr>
          <a:xfrm>
            <a:off x="381000" y="1137822"/>
            <a:ext cx="5486400" cy="5262979"/>
          </a:xfrm>
          <a:prstGeom prst="rect">
            <a:avLst/>
          </a:prstGeom>
          <a:noFill/>
        </p:spPr>
        <p:txBody>
          <a:bodyPr wrap="square" rtlCol="0">
            <a:spAutoFit/>
          </a:bodyPr>
          <a:lstStyle/>
          <a:p>
            <a:r>
              <a:rPr lang="en-US" sz="2800" b="1" dirty="0">
                <a:latin typeface="Times New Roman" pitchFamily="18" charset="0"/>
                <a:cs typeface="Times New Roman" pitchFamily="18" charset="0"/>
              </a:rPr>
              <a:t>The second oldest </a:t>
            </a:r>
            <a:r>
              <a:rPr lang="en-US" sz="2800" b="1" dirty="0" smtClean="0">
                <a:latin typeface="Times New Roman" pitchFamily="18" charset="0"/>
                <a:cs typeface="Times New Roman" pitchFamily="18" charset="0"/>
              </a:rPr>
              <a:t>before the Dead Sea Scrolls were </a:t>
            </a:r>
            <a:r>
              <a:rPr lang="en-US" sz="2800" b="1" dirty="0">
                <a:latin typeface="Times New Roman" pitchFamily="18" charset="0"/>
                <a:cs typeface="Times New Roman" pitchFamily="18" charset="0"/>
              </a:rPr>
              <a:t>the Cairo </a:t>
            </a:r>
            <a:r>
              <a:rPr lang="en-US" sz="2800" b="1" dirty="0" err="1">
                <a:latin typeface="Times New Roman" pitchFamily="18" charset="0"/>
                <a:cs typeface="Times New Roman" pitchFamily="18" charset="0"/>
              </a:rPr>
              <a:t>Geniza</a:t>
            </a:r>
            <a:r>
              <a:rPr lang="en-US" sz="2800" b="1" dirty="0">
                <a:latin typeface="Times New Roman" pitchFamily="18" charset="0"/>
                <a:cs typeface="Times New Roman" pitchFamily="18" charset="0"/>
              </a:rPr>
              <a:t> fragments (about </a:t>
            </a:r>
            <a:r>
              <a:rPr lang="en-US" sz="2800" b="1" dirty="0" smtClean="0">
                <a:latin typeface="Times New Roman" pitchFamily="18" charset="0"/>
                <a:cs typeface="Times New Roman" pitchFamily="18" charset="0"/>
              </a:rPr>
              <a:t>280,000</a:t>
            </a:r>
            <a:r>
              <a:rPr lang="en-US" sz="2800" b="1" dirty="0">
                <a:latin typeface="Times New Roman" pitchFamily="18" charset="0"/>
                <a:cs typeface="Times New Roman" pitchFamily="18" charset="0"/>
              </a:rPr>
              <a:t>) which date to the fifth century AD (See Princeton </a:t>
            </a:r>
            <a:r>
              <a:rPr lang="en-US" sz="2800" b="1" dirty="0" err="1">
                <a:latin typeface="Times New Roman" pitchFamily="18" charset="0"/>
                <a:cs typeface="Times New Roman" pitchFamily="18" charset="0"/>
              </a:rPr>
              <a:t>Geniza</a:t>
            </a:r>
            <a:r>
              <a:rPr lang="en-US" sz="2800" b="1" dirty="0">
                <a:latin typeface="Times New Roman" pitchFamily="18" charset="0"/>
                <a:cs typeface="Times New Roman" pitchFamily="18" charset="0"/>
              </a:rPr>
              <a:t> Project). Most of these are in the Cambridge University Library and the Bodleian Library at Oxford. </a:t>
            </a:r>
            <a:r>
              <a:rPr lang="en-US" sz="2800" b="1" dirty="0" smtClean="0">
                <a:latin typeface="Times New Roman" pitchFamily="18" charset="0"/>
                <a:cs typeface="Times New Roman" pitchFamily="18" charset="0"/>
              </a:rPr>
              <a:t>The Cairo </a:t>
            </a:r>
            <a:r>
              <a:rPr lang="en-US" sz="2800" b="1" dirty="0" err="1" smtClean="0">
                <a:latin typeface="Times New Roman" pitchFamily="18" charset="0"/>
                <a:cs typeface="Times New Roman" pitchFamily="18" charset="0"/>
              </a:rPr>
              <a:t>Geniza</a:t>
            </a:r>
            <a:r>
              <a:rPr lang="en-US" sz="2800" b="1" dirty="0" smtClean="0">
                <a:latin typeface="Times New Roman" pitchFamily="18" charset="0"/>
                <a:cs typeface="Times New Roman" pitchFamily="18" charset="0"/>
              </a:rPr>
              <a:t> (meaning “storeroom”) </a:t>
            </a:r>
            <a:r>
              <a:rPr lang="en-US" sz="2800" b="1" dirty="0">
                <a:latin typeface="Times New Roman" pitchFamily="18" charset="0"/>
                <a:cs typeface="Times New Roman" pitchFamily="18" charset="0"/>
              </a:rPr>
              <a:t>of the Ben Ezra Synagogue in </a:t>
            </a:r>
            <a:r>
              <a:rPr lang="en-US" sz="2800" b="1" dirty="0" err="1">
                <a:latin typeface="Times New Roman" pitchFamily="18" charset="0"/>
                <a:cs typeface="Times New Roman" pitchFamily="18" charset="0"/>
              </a:rPr>
              <a:t>Fustat</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is presently </a:t>
            </a:r>
            <a:r>
              <a:rPr lang="en-US" sz="2800" b="1" dirty="0">
                <a:latin typeface="Times New Roman" pitchFamily="18" charset="0"/>
                <a:cs typeface="Times New Roman" pitchFamily="18" charset="0"/>
              </a:rPr>
              <a:t>Old Cairo, Egypt.</a:t>
            </a:r>
          </a:p>
        </p:txBody>
      </p:sp>
      <p:sp>
        <p:nvSpPr>
          <p:cNvPr id="3" name="Rectangle 2"/>
          <p:cNvSpPr/>
          <p:nvPr/>
        </p:nvSpPr>
        <p:spPr>
          <a:xfrm>
            <a:off x="1958180" y="0"/>
            <a:ext cx="433137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Cairo </a:t>
            </a:r>
            <a:r>
              <a:rPr lang="en-US" sz="54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Geniza</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6172200" y="6457890"/>
            <a:ext cx="2584919" cy="400110"/>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Coptic Cairo, Egypt</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7145280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1428762" y="457200"/>
            <a:ext cx="6315511"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Oldest text of the </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Hebrew bible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2057400"/>
            <a:ext cx="1905000" cy="4476750"/>
          </a:xfrm>
          <a:prstGeom prst="rect">
            <a:avLst/>
          </a:prstGeom>
        </p:spPr>
      </p:pic>
      <p:sp>
        <p:nvSpPr>
          <p:cNvPr id="4" name="TextBox 3"/>
          <p:cNvSpPr txBox="1"/>
          <p:nvPr/>
        </p:nvSpPr>
        <p:spPr>
          <a:xfrm>
            <a:off x="533400" y="2211526"/>
            <a:ext cx="6096000" cy="4154984"/>
          </a:xfrm>
          <a:prstGeom prst="rect">
            <a:avLst/>
          </a:prstGeom>
          <a:noFill/>
        </p:spPr>
        <p:txBody>
          <a:bodyPr wrap="square" rtlCol="0">
            <a:spAutoFit/>
          </a:bodyPr>
          <a:lstStyle/>
          <a:p>
            <a:r>
              <a:rPr lang="en-US" sz="3200" b="1" dirty="0" err="1">
                <a:latin typeface="Times New Roman" pitchFamily="18" charset="0"/>
                <a:cs typeface="Times New Roman" pitchFamily="18" charset="0"/>
              </a:rPr>
              <a:t>Ketef</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Hinnom</a:t>
            </a:r>
            <a:endParaRPr lang="en-US" sz="3200" b="1" dirty="0">
              <a:latin typeface="Times New Roman" pitchFamily="18" charset="0"/>
              <a:cs typeface="Times New Roman" pitchFamily="18" charset="0"/>
            </a:endParaRPr>
          </a:p>
          <a:p>
            <a:r>
              <a:rPr lang="en-US" sz="3200" b="1" dirty="0">
                <a:latin typeface="Times New Roman" pitchFamily="18" charset="0"/>
                <a:cs typeface="Times New Roman" pitchFamily="18" charset="0"/>
              </a:rPr>
              <a:t>Silver Scrolls</a:t>
            </a:r>
          </a:p>
          <a:p>
            <a:r>
              <a:rPr lang="en-US" sz="2800" b="1" dirty="0">
                <a:latin typeface="Times New Roman" pitchFamily="18" charset="0"/>
                <a:cs typeface="Times New Roman" pitchFamily="18" charset="0"/>
              </a:rPr>
              <a:t>OLDEST BIBLICAL TEXTS </a:t>
            </a:r>
            <a:r>
              <a:rPr lang="en-US" sz="2800" b="1" dirty="0" smtClean="0">
                <a:latin typeface="Times New Roman" pitchFamily="18" charset="0"/>
                <a:cs typeface="Times New Roman" pitchFamily="18" charset="0"/>
              </a:rPr>
              <a:t>DISCOVERED about </a:t>
            </a:r>
            <a:r>
              <a:rPr lang="en-US" sz="2800" b="1" dirty="0">
                <a:latin typeface="Times New Roman" pitchFamily="18" charset="0"/>
                <a:cs typeface="Times New Roman" pitchFamily="18" charset="0"/>
              </a:rPr>
              <a:t>625 B.C</a:t>
            </a:r>
            <a:r>
              <a:rPr lang="en-US" sz="2800" b="1" dirty="0" smtClean="0">
                <a:latin typeface="Times New Roman" pitchFamily="18" charset="0"/>
                <a:cs typeface="Times New Roman" pitchFamily="18" charset="0"/>
              </a:rPr>
              <a:t>.</a:t>
            </a:r>
          </a:p>
          <a:p>
            <a:r>
              <a:rPr lang="en-US" sz="2400" dirty="0"/>
              <a:t>“The LORD bless you and keep you;</a:t>
            </a:r>
          </a:p>
          <a:p>
            <a:r>
              <a:rPr lang="en-US" sz="2400" dirty="0"/>
              <a:t>  The LORD make His Face shine on you,</a:t>
            </a:r>
          </a:p>
          <a:p>
            <a:r>
              <a:rPr lang="en-US" sz="2400" dirty="0"/>
              <a:t>  And be gracious to you;</a:t>
            </a:r>
          </a:p>
          <a:p>
            <a:r>
              <a:rPr lang="en-US" sz="2400" dirty="0"/>
              <a:t>  The LORD lift up His countenance on you,</a:t>
            </a:r>
          </a:p>
          <a:p>
            <a:r>
              <a:rPr lang="en-US" sz="2400" dirty="0"/>
              <a:t>  And give you peace</a:t>
            </a:r>
            <a:r>
              <a:rPr lang="en-US" sz="2400" dirty="0" smtClean="0"/>
              <a:t>.”</a:t>
            </a:r>
            <a:endParaRPr lang="en-US" sz="2400" dirty="0"/>
          </a:p>
          <a:p>
            <a:r>
              <a:rPr lang="en-US" sz="2400" dirty="0"/>
              <a:t>                     -Numbers </a:t>
            </a:r>
            <a:r>
              <a:rPr lang="en-US" sz="2400" dirty="0" smtClean="0"/>
              <a:t>6:24-26</a:t>
            </a:r>
            <a:endParaRPr lang="en-US" dirty="0"/>
          </a:p>
        </p:txBody>
      </p:sp>
    </p:spTree>
    <p:extLst>
      <p:ext uri="{BB962C8B-B14F-4D97-AF65-F5344CB8AC3E}">
        <p14:creationId xmlns:p14="http://schemas.microsoft.com/office/powerpoint/2010/main" val="25582828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76200" y="71527"/>
            <a:ext cx="8741229" cy="4154984"/>
          </a:xfrm>
          <a:prstGeom prst="rect">
            <a:avLst/>
          </a:prstGeom>
          <a:noFill/>
        </p:spPr>
        <p:txBody>
          <a:bodyPr wrap="square" rtlCol="0">
            <a:spAutoFit/>
          </a:bodyPr>
          <a:lstStyle/>
          <a:p>
            <a:r>
              <a:rPr lang="en-US" sz="2400" b="1" dirty="0">
                <a:latin typeface="Times New Roman" pitchFamily="18" charset="0"/>
                <a:cs typeface="Times New Roman" pitchFamily="18" charset="0"/>
              </a:rPr>
              <a:t>In 1979 two tiny silver scrolls, inscribed with portions of the </a:t>
            </a:r>
            <a:r>
              <a:rPr lang="en-US" sz="2400" b="1" dirty="0" smtClean="0">
                <a:latin typeface="Times New Roman" pitchFamily="18" charset="0"/>
                <a:cs typeface="Times New Roman" pitchFamily="18" charset="0"/>
              </a:rPr>
              <a:t>Priestly </a:t>
            </a:r>
            <a:r>
              <a:rPr lang="en-US" sz="2400" b="1" dirty="0">
                <a:latin typeface="Times New Roman" pitchFamily="18" charset="0"/>
                <a:cs typeface="Times New Roman" pitchFamily="18" charset="0"/>
              </a:rPr>
              <a:t>Blessing </a:t>
            </a:r>
            <a:r>
              <a:rPr lang="en-US" sz="2400" b="1" dirty="0" smtClean="0">
                <a:latin typeface="Times New Roman" pitchFamily="18" charset="0"/>
                <a:cs typeface="Times New Roman" pitchFamily="18" charset="0"/>
              </a:rPr>
              <a:t>(Numbers 6:24-26) and </a:t>
            </a:r>
            <a:r>
              <a:rPr lang="en-US" sz="2400" b="1" dirty="0">
                <a:latin typeface="Times New Roman" pitchFamily="18" charset="0"/>
                <a:cs typeface="Times New Roman" pitchFamily="18" charset="0"/>
              </a:rPr>
              <a:t>once used as amulets, were found </a:t>
            </a:r>
            <a:r>
              <a:rPr lang="en-US" sz="2400" b="1" dirty="0" smtClean="0">
                <a:latin typeface="Times New Roman" pitchFamily="18" charset="0"/>
                <a:cs typeface="Times New Roman" pitchFamily="18" charset="0"/>
              </a:rPr>
              <a:t>in </a:t>
            </a:r>
            <a:r>
              <a:rPr lang="en-US" sz="2400" b="1" dirty="0">
                <a:latin typeface="Times New Roman" pitchFamily="18" charset="0"/>
                <a:cs typeface="Times New Roman" pitchFamily="18" charset="0"/>
              </a:rPr>
              <a:t>burial </a:t>
            </a:r>
            <a:r>
              <a:rPr lang="en-US" sz="2400" b="1" dirty="0" smtClean="0">
                <a:latin typeface="Times New Roman" pitchFamily="18" charset="0"/>
                <a:cs typeface="Times New Roman" pitchFamily="18" charset="0"/>
              </a:rPr>
              <a:t>chamber 25 by </a:t>
            </a:r>
            <a:r>
              <a:rPr lang="en-US" sz="2400" b="1" dirty="0">
                <a:latin typeface="Times New Roman" pitchFamily="18" charset="0"/>
                <a:cs typeface="Times New Roman" pitchFamily="18" charset="0"/>
              </a:rPr>
              <a:t>archaeologist Gabriel </a:t>
            </a:r>
            <a:r>
              <a:rPr lang="en-US" sz="2400" b="1" dirty="0" err="1" smtClean="0">
                <a:latin typeface="Times New Roman" pitchFamily="18" charset="0"/>
                <a:cs typeface="Times New Roman" pitchFamily="18" charset="0"/>
              </a:rPr>
              <a:t>Barkay</a:t>
            </a:r>
            <a:r>
              <a:rPr lang="en-US" sz="2400" b="1" dirty="0" smtClean="0">
                <a:latin typeface="Times New Roman" pitchFamily="18" charset="0"/>
                <a:cs typeface="Times New Roman" pitchFamily="18" charset="0"/>
              </a:rPr>
              <a:t> in the </a:t>
            </a:r>
            <a:r>
              <a:rPr lang="en-US" sz="2400" b="1" dirty="0" err="1" smtClean="0">
                <a:latin typeface="Times New Roman" pitchFamily="18" charset="0"/>
                <a:cs typeface="Times New Roman" pitchFamily="18" charset="0"/>
              </a:rPr>
              <a:t>Ketef</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Hinnom</a:t>
            </a:r>
            <a:r>
              <a:rPr lang="en-US" sz="2400" b="1" dirty="0" smtClean="0">
                <a:latin typeface="Times New Roman" pitchFamily="18" charset="0"/>
                <a:cs typeface="Times New Roman" pitchFamily="18" charset="0"/>
              </a:rPr>
              <a:t> (meaning “shoulder of </a:t>
            </a:r>
            <a:r>
              <a:rPr lang="en-US" sz="2400" b="1" dirty="0" err="1" smtClean="0">
                <a:latin typeface="Times New Roman" pitchFamily="18" charset="0"/>
                <a:cs typeface="Times New Roman" pitchFamily="18" charset="0"/>
              </a:rPr>
              <a:t>Hinnom</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The chance discovery by a 13-year-old "assistant" revealed that a partial collapse of the ceiling long ago had preserved the contents of Chamber </a:t>
            </a:r>
            <a:r>
              <a:rPr lang="en-US" sz="2400" b="1" dirty="0" smtClean="0">
                <a:latin typeface="Times New Roman" pitchFamily="18" charset="0"/>
                <a:cs typeface="Times New Roman" pitchFamily="18" charset="0"/>
              </a:rPr>
              <a:t>25. The </a:t>
            </a:r>
            <a:r>
              <a:rPr lang="en-US" sz="2400" b="1" dirty="0">
                <a:latin typeface="Times New Roman" pitchFamily="18" charset="0"/>
                <a:cs typeface="Times New Roman" pitchFamily="18" charset="0"/>
              </a:rPr>
              <a:t>delicate process of unrolling the scrolls while developing a method that would prevent them from disintegrating took three years. </a:t>
            </a:r>
            <a:r>
              <a:rPr lang="en-US" sz="2400" b="1" dirty="0" smtClean="0">
                <a:latin typeface="Times New Roman" pitchFamily="18" charset="0"/>
                <a:cs typeface="Times New Roman" pitchFamily="18" charset="0"/>
              </a:rPr>
              <a:t>They </a:t>
            </a:r>
            <a:r>
              <a:rPr lang="en-US" sz="2400" b="1" dirty="0">
                <a:latin typeface="Times New Roman" pitchFamily="18" charset="0"/>
                <a:cs typeface="Times New Roman" pitchFamily="18" charset="0"/>
              </a:rPr>
              <a:t>contain </a:t>
            </a:r>
            <a:r>
              <a:rPr lang="en-US" sz="2400" b="1" dirty="0" smtClean="0">
                <a:latin typeface="Times New Roman" pitchFamily="18" charset="0"/>
                <a:cs typeface="Times New Roman" pitchFamily="18" charset="0"/>
              </a:rPr>
              <a:t>the </a:t>
            </a:r>
            <a:r>
              <a:rPr lang="en-US" sz="2400" b="1" dirty="0">
                <a:latin typeface="Times New Roman" pitchFamily="18" charset="0"/>
                <a:cs typeface="Times New Roman" pitchFamily="18" charset="0"/>
              </a:rPr>
              <a:t>oldest surviving texts from the Hebrew Bible, dating from around </a:t>
            </a:r>
            <a:r>
              <a:rPr lang="en-US" sz="2400" b="1" dirty="0" smtClean="0">
                <a:latin typeface="Times New Roman" pitchFamily="18" charset="0"/>
                <a:cs typeface="Times New Roman" pitchFamily="18" charset="0"/>
              </a:rPr>
              <a:t>625 BC.  </a:t>
            </a:r>
          </a:p>
          <a:p>
            <a:r>
              <a:rPr lang="en-US" sz="2400" b="1" dirty="0" smtClean="0">
                <a:latin typeface="Times New Roman" pitchFamily="18" charset="0"/>
                <a:cs typeface="Times New Roman" pitchFamily="18" charset="0"/>
              </a:rPr>
              <a:t>Background shows near where the silver scrolls were found.</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964338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304800" y="2057400"/>
            <a:ext cx="4972050" cy="3046988"/>
          </a:xfrm>
          <a:prstGeom prst="rect">
            <a:avLst/>
          </a:prstGeom>
          <a:noFill/>
        </p:spPr>
        <p:txBody>
          <a:bodyPr wrap="square" rtlCol="0">
            <a:spAutoFit/>
          </a:bodyPr>
          <a:lstStyle/>
          <a:p>
            <a:r>
              <a:rPr lang="en-US" sz="2400" b="1" dirty="0">
                <a:latin typeface="Times New Roman" pitchFamily="18" charset="0"/>
                <a:cs typeface="Times New Roman" pitchFamily="18" charset="0"/>
              </a:rPr>
              <a:t>The oldest surviving manuscript of the complete Bible is the Codex </a:t>
            </a:r>
            <a:r>
              <a:rPr lang="en-US" sz="2400" b="1" dirty="0" err="1">
                <a:latin typeface="Times New Roman" pitchFamily="18" charset="0"/>
                <a:cs typeface="Times New Roman" pitchFamily="18" charset="0"/>
              </a:rPr>
              <a:t>Leningradensis</a:t>
            </a:r>
            <a:r>
              <a:rPr lang="en-US" sz="2400" b="1" dirty="0">
                <a:latin typeface="Times New Roman" pitchFamily="18" charset="0"/>
                <a:cs typeface="Times New Roman" pitchFamily="18" charset="0"/>
              </a:rPr>
              <a:t> which dates to 1008 AD. A Facsimile edition of this great codex is now available (Leningrad Codex 1998, </a:t>
            </a:r>
            <a:r>
              <a:rPr lang="en-US" sz="2400" b="1" dirty="0" smtClean="0">
                <a:latin typeface="Times New Roman" pitchFamily="18" charset="0"/>
                <a:cs typeface="Times New Roman" pitchFamily="18" charset="0"/>
              </a:rPr>
              <a:t>Eerdmans). </a:t>
            </a:r>
            <a:r>
              <a:rPr lang="en-US" sz="2400" b="1" dirty="0">
                <a:latin typeface="Times New Roman" pitchFamily="18" charset="0"/>
                <a:cs typeface="Times New Roman" pitchFamily="18" charset="0"/>
              </a:rPr>
              <a:t>The BHS (</a:t>
            </a:r>
            <a:r>
              <a:rPr lang="en-US" sz="2400" b="1" dirty="0" err="1">
                <a:latin typeface="Times New Roman" pitchFamily="18" charset="0"/>
                <a:cs typeface="Times New Roman" pitchFamily="18" charset="0"/>
              </a:rPr>
              <a:t>Biblia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Hebraica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Stuttgartensia</a:t>
            </a:r>
            <a:r>
              <a:rPr lang="en-US" sz="2400" b="1" dirty="0">
                <a:latin typeface="Times New Roman" pitchFamily="18" charset="0"/>
                <a:cs typeface="Times New Roman" pitchFamily="18" charset="0"/>
              </a:rPr>
              <a:t>) follows this codex.</a:t>
            </a:r>
          </a:p>
        </p:txBody>
      </p:sp>
      <p:sp>
        <p:nvSpPr>
          <p:cNvPr id="3" name="Rectangle 2"/>
          <p:cNvSpPr/>
          <p:nvPr/>
        </p:nvSpPr>
        <p:spPr>
          <a:xfrm>
            <a:off x="883462" y="381000"/>
            <a:ext cx="737708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Leningradensis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7410" name="Picture 2" descr="File:Leningrad Codex Carpet page e.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82" t="2771" r="2480" b="3031"/>
          <a:stretch/>
        </p:blipFill>
        <p:spPr bwMode="auto">
          <a:xfrm>
            <a:off x="5276850" y="2220686"/>
            <a:ext cx="3765550" cy="4441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1146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2200" y="0"/>
            <a:ext cx="4241800" cy="3190571"/>
          </a:xfrm>
          <a:prstGeom prst="rect">
            <a:avLst/>
          </a:prstGeom>
        </p:spPr>
      </p:pic>
      <p:sp>
        <p:nvSpPr>
          <p:cNvPr id="3" name="TextBox 2"/>
          <p:cNvSpPr txBox="1"/>
          <p:nvPr/>
        </p:nvSpPr>
        <p:spPr>
          <a:xfrm>
            <a:off x="381000" y="256457"/>
            <a:ext cx="4191000" cy="2677656"/>
          </a:xfrm>
          <a:prstGeom prst="rect">
            <a:avLst/>
          </a:prstGeom>
          <a:noFill/>
        </p:spPr>
        <p:txBody>
          <a:bodyPr wrap="square" rtlCol="0">
            <a:spAutoFit/>
          </a:bodyPr>
          <a:lstStyle/>
          <a:p>
            <a:r>
              <a:rPr lang="en-US" sz="2400" b="1" dirty="0">
                <a:latin typeface="Times New Roman" pitchFamily="18" charset="0"/>
                <a:cs typeface="Times New Roman" pitchFamily="18" charset="0"/>
              </a:rPr>
              <a:t>The most comprehensive collection of old Hebrew manuscripts is in the Russian </a:t>
            </a:r>
            <a:r>
              <a:rPr lang="en-US" sz="2400" b="1" dirty="0" smtClean="0">
                <a:latin typeface="Times New Roman" pitchFamily="18" charset="0"/>
                <a:cs typeface="Times New Roman" pitchFamily="18" charset="0"/>
              </a:rPr>
              <a:t>National </a:t>
            </a:r>
            <a:r>
              <a:rPr lang="en-US" sz="2400" b="1" dirty="0">
                <a:latin typeface="Times New Roman" pitchFamily="18" charset="0"/>
                <a:cs typeface="Times New Roman" pitchFamily="18" charset="0"/>
              </a:rPr>
              <a:t>Library in St. Petersburg formerly called Leningrad. </a:t>
            </a:r>
            <a:r>
              <a:rPr lang="en-US" sz="2400" b="1" dirty="0" smtClean="0">
                <a:latin typeface="Times New Roman" pitchFamily="18" charset="0"/>
                <a:cs typeface="Times New Roman" pitchFamily="18" charset="0"/>
              </a:rPr>
              <a:t>It is the oldest public library in Russia.</a:t>
            </a:r>
            <a:endParaRPr lang="en-US" sz="2400" b="1" dirty="0">
              <a:latin typeface="Times New Roman" pitchFamily="18" charset="0"/>
              <a:cs typeface="Times New Roman" pitchFamily="18" charset="0"/>
            </a:endParaRPr>
          </a:p>
        </p:txBody>
      </p:sp>
      <p:pic>
        <p:nvPicPr>
          <p:cNvPr id="3076" name="Picture 4" descr="File:Trapezunt gosp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14" y="3219600"/>
            <a:ext cx="2383971" cy="31061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ile:ZographensisColour.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3295894"/>
            <a:ext cx="1981199" cy="31531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File:Kiev psalter.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9104" y="3295894"/>
            <a:ext cx="2489533" cy="30298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9557" y="6359432"/>
            <a:ext cx="1814286" cy="369332"/>
          </a:xfrm>
          <a:prstGeom prst="rect">
            <a:avLst/>
          </a:prstGeom>
          <a:noFill/>
        </p:spPr>
        <p:txBody>
          <a:bodyPr wrap="square" rtlCol="0">
            <a:spAutoFit/>
          </a:bodyPr>
          <a:lstStyle/>
          <a:p>
            <a:r>
              <a:rPr lang="en-US" b="1" dirty="0"/>
              <a:t>Trebizond </a:t>
            </a:r>
            <a:r>
              <a:rPr lang="en-US" b="1" dirty="0" smtClean="0"/>
              <a:t>Gospel                </a:t>
            </a:r>
            <a:endParaRPr lang="en-US" b="1" dirty="0"/>
          </a:p>
        </p:txBody>
      </p:sp>
      <p:sp>
        <p:nvSpPr>
          <p:cNvPr id="5" name="TextBox 4"/>
          <p:cNvSpPr txBox="1"/>
          <p:nvPr/>
        </p:nvSpPr>
        <p:spPr>
          <a:xfrm>
            <a:off x="3886200" y="6359432"/>
            <a:ext cx="1828800" cy="369332"/>
          </a:xfrm>
          <a:prstGeom prst="rect">
            <a:avLst/>
          </a:prstGeom>
          <a:noFill/>
        </p:spPr>
        <p:txBody>
          <a:bodyPr wrap="square" rtlCol="0">
            <a:spAutoFit/>
          </a:bodyPr>
          <a:lstStyle/>
          <a:p>
            <a:r>
              <a:rPr lang="en-US" b="1" dirty="0" err="1" smtClean="0"/>
              <a:t>Spiridon</a:t>
            </a:r>
            <a:r>
              <a:rPr lang="en-US" b="1" dirty="0" smtClean="0"/>
              <a:t> Psalter</a:t>
            </a:r>
            <a:endParaRPr lang="en-US" b="1" dirty="0"/>
          </a:p>
        </p:txBody>
      </p:sp>
      <p:sp>
        <p:nvSpPr>
          <p:cNvPr id="6" name="TextBox 5"/>
          <p:cNvSpPr txBox="1"/>
          <p:nvPr/>
        </p:nvSpPr>
        <p:spPr>
          <a:xfrm>
            <a:off x="6629400" y="6393113"/>
            <a:ext cx="2133600" cy="369332"/>
          </a:xfrm>
          <a:prstGeom prst="rect">
            <a:avLst/>
          </a:prstGeom>
          <a:noFill/>
        </p:spPr>
        <p:txBody>
          <a:bodyPr wrap="square" rtlCol="0">
            <a:spAutoFit/>
          </a:bodyPr>
          <a:lstStyle/>
          <a:p>
            <a:r>
              <a:rPr lang="en-US" b="1" dirty="0"/>
              <a:t>Codex </a:t>
            </a:r>
            <a:r>
              <a:rPr lang="en-US" b="1" dirty="0" err="1" smtClean="0"/>
              <a:t>Zographensis</a:t>
            </a:r>
            <a:endParaRPr lang="en-US" b="1" dirty="0"/>
          </a:p>
        </p:txBody>
      </p:sp>
    </p:spTree>
    <p:extLst>
      <p:ext uri="{BB962C8B-B14F-4D97-AF65-F5344CB8AC3E}">
        <p14:creationId xmlns:p14="http://schemas.microsoft.com/office/powerpoint/2010/main" val="25433871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2279672" y="5181600"/>
            <a:ext cx="458465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Aleppo codex</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228600" y="0"/>
            <a:ext cx="8915400" cy="2677656"/>
          </a:xfrm>
          <a:prstGeom prst="rect">
            <a:avLst/>
          </a:prstGeom>
          <a:noFill/>
        </p:spPr>
        <p:txBody>
          <a:bodyPr wrap="square" rtlCol="0">
            <a:spAutoFit/>
          </a:bodyPr>
          <a:lstStyle/>
          <a:p>
            <a:r>
              <a:rPr lang="en-US" sz="2800" b="1" dirty="0">
                <a:latin typeface="Times New Roman" pitchFamily="18" charset="0"/>
                <a:cs typeface="Times New Roman" pitchFamily="18" charset="0"/>
              </a:rPr>
              <a:t>Another important text is the Aleppo Codex which is now in </a:t>
            </a:r>
            <a:r>
              <a:rPr lang="en-US" sz="2800" b="1" dirty="0" smtClean="0">
                <a:latin typeface="Times New Roman" pitchFamily="18" charset="0"/>
                <a:cs typeface="Times New Roman" pitchFamily="18" charset="0"/>
              </a:rPr>
              <a:t>the Israel Museum, Jerusalem</a:t>
            </a:r>
            <a:r>
              <a:rPr lang="en-US" sz="2800" b="1" dirty="0">
                <a:latin typeface="Times New Roman" pitchFamily="18" charset="0"/>
                <a:cs typeface="Times New Roman" pitchFamily="18" charset="0"/>
              </a:rPr>
              <a:t>. The HUB (Hebrew University Bible) follows the Aleppo Codex. </a:t>
            </a:r>
            <a:r>
              <a:rPr lang="en-US" sz="2800" b="1" dirty="0" smtClean="0">
                <a:latin typeface="Times New Roman" pitchFamily="18" charset="0"/>
                <a:cs typeface="Times New Roman" pitchFamily="18" charset="0"/>
              </a:rPr>
              <a:t>For </a:t>
            </a:r>
            <a:r>
              <a:rPr lang="en-US" sz="2800" b="1" dirty="0">
                <a:latin typeface="Times New Roman" pitchFamily="18" charset="0"/>
                <a:cs typeface="Times New Roman" pitchFamily="18" charset="0"/>
              </a:rPr>
              <a:t>a more detailed study see </a:t>
            </a:r>
            <a:r>
              <a:rPr lang="en-US" sz="2800" b="1" i="1" dirty="0">
                <a:latin typeface="Times New Roman" pitchFamily="18" charset="0"/>
                <a:cs typeface="Times New Roman" pitchFamily="18" charset="0"/>
              </a:rPr>
              <a:t>The Text of the Old Testament</a:t>
            </a:r>
            <a:r>
              <a:rPr lang="en-US" sz="2800" b="1" dirty="0">
                <a:latin typeface="Times New Roman" pitchFamily="18" charset="0"/>
                <a:cs typeface="Times New Roman" pitchFamily="18" charset="0"/>
              </a:rPr>
              <a:t> by Ernst </a:t>
            </a:r>
            <a:r>
              <a:rPr lang="en-US" sz="2800" b="1" dirty="0" err="1">
                <a:latin typeface="Times New Roman" pitchFamily="18" charset="0"/>
                <a:cs typeface="Times New Roman" pitchFamily="18" charset="0"/>
              </a:rPr>
              <a:t>Wurthwein</a:t>
            </a:r>
            <a:r>
              <a:rPr lang="en-US" sz="2800" b="1" dirty="0">
                <a:latin typeface="Times New Roman" pitchFamily="18" charset="0"/>
                <a:cs typeface="Times New Roman" pitchFamily="18" charset="0"/>
              </a:rPr>
              <a:t> and </a:t>
            </a:r>
            <a:r>
              <a:rPr lang="en-US" sz="2800" b="1" i="1" dirty="0">
                <a:latin typeface="Times New Roman" pitchFamily="18" charset="0"/>
                <a:cs typeface="Times New Roman" pitchFamily="18" charset="0"/>
              </a:rPr>
              <a:t>Textual Criticism: Recovering the Text of the Hebrew Bible</a:t>
            </a:r>
            <a:r>
              <a:rPr lang="en-US" sz="2800" b="1" dirty="0">
                <a:latin typeface="Times New Roman" pitchFamily="18" charset="0"/>
                <a:cs typeface="Times New Roman" pitchFamily="18" charset="0"/>
              </a:rPr>
              <a:t> by P. Kyle McCarter, Jr. </a:t>
            </a:r>
          </a:p>
        </p:txBody>
      </p:sp>
    </p:spTree>
    <p:extLst>
      <p:ext uri="{BB962C8B-B14F-4D97-AF65-F5344CB8AC3E}">
        <p14:creationId xmlns:p14="http://schemas.microsoft.com/office/powerpoint/2010/main" val="14386938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TextBox 1"/>
          <p:cNvSpPr txBox="1"/>
          <p:nvPr/>
        </p:nvSpPr>
        <p:spPr>
          <a:xfrm>
            <a:off x="685800" y="1524000"/>
            <a:ext cx="7696200" cy="4893647"/>
          </a:xfrm>
          <a:prstGeom prst="rect">
            <a:avLst/>
          </a:prstGeom>
          <a:noFill/>
        </p:spPr>
        <p:txBody>
          <a:bodyPr wrap="square" rtlCol="0">
            <a:spAutoFit/>
          </a:bodyPr>
          <a:lstStyle/>
          <a:p>
            <a:r>
              <a:rPr lang="en-US" sz="2400" b="1" dirty="0">
                <a:latin typeface="Times New Roman" pitchFamily="18" charset="0"/>
                <a:cs typeface="Times New Roman" pitchFamily="18" charset="0"/>
              </a:rPr>
              <a:t>The Samaritan Pentateuch (SP), is an important witness to the Hebrew text. It is preserved in ancient Hebrew called "</a:t>
            </a:r>
            <a:r>
              <a:rPr lang="en-US" sz="2400" b="1" dirty="0" err="1">
                <a:latin typeface="Times New Roman" pitchFamily="18" charset="0"/>
                <a:cs typeface="Times New Roman" pitchFamily="18" charset="0"/>
              </a:rPr>
              <a:t>paleo</a:t>
            </a:r>
            <a:r>
              <a:rPr lang="en-US" sz="2400" b="1" dirty="0">
                <a:latin typeface="Times New Roman" pitchFamily="18" charset="0"/>
                <a:cs typeface="Times New Roman" pitchFamily="18" charset="0"/>
              </a:rPr>
              <a:t>-Hebrew," whereas the Masoretic Text (MT) is in Aramaic block script. Some places differ from the MT especially where to worship, but when the SP agrees with the Septuagint it can be an important alternate reading. There are 1900 such instances (</a:t>
            </a:r>
            <a:r>
              <a:rPr lang="en-US" sz="2400" b="1" dirty="0" err="1">
                <a:latin typeface="Times New Roman" pitchFamily="18" charset="0"/>
                <a:cs typeface="Times New Roman" pitchFamily="18" charset="0"/>
              </a:rPr>
              <a:t>Wurthwein</a:t>
            </a:r>
            <a:r>
              <a:rPr lang="en-US" sz="2400" b="1" dirty="0">
                <a:latin typeface="Times New Roman" pitchFamily="18" charset="0"/>
                <a:cs typeface="Times New Roman" pitchFamily="18" charset="0"/>
              </a:rPr>
              <a:t> 1979, 43). The only striking difference in Genesis is the chronology in chapters 5 and 11. </a:t>
            </a:r>
          </a:p>
          <a:p>
            <a:r>
              <a:rPr lang="en-US" sz="2400" b="1" dirty="0">
                <a:latin typeface="Times New Roman" pitchFamily="18" charset="0"/>
                <a:cs typeface="Times New Roman" pitchFamily="18" charset="0"/>
              </a:rPr>
              <a:t>The Samaritan </a:t>
            </a:r>
            <a:r>
              <a:rPr lang="en-US" sz="2400" b="1" dirty="0" err="1">
                <a:latin typeface="Times New Roman" pitchFamily="18" charset="0"/>
                <a:cs typeface="Times New Roman" pitchFamily="18" charset="0"/>
              </a:rPr>
              <a:t>Targum</a:t>
            </a:r>
            <a:r>
              <a:rPr lang="en-US" sz="2400" b="1" dirty="0">
                <a:latin typeface="Times New Roman" pitchFamily="18" charset="0"/>
                <a:cs typeface="Times New Roman" pitchFamily="18" charset="0"/>
              </a:rPr>
              <a:t> translates the Samaritan Pentateuch into Aramaic which can show us how they understood the text. There was no official </a:t>
            </a:r>
            <a:r>
              <a:rPr lang="en-US" sz="2400" b="1" dirty="0" err="1">
                <a:latin typeface="Times New Roman" pitchFamily="18" charset="0"/>
                <a:cs typeface="Times New Roman" pitchFamily="18" charset="0"/>
              </a:rPr>
              <a:t>recension</a:t>
            </a:r>
            <a:r>
              <a:rPr lang="en-US" sz="2400" b="1" dirty="0">
                <a:latin typeface="Times New Roman" pitchFamily="18" charset="0"/>
                <a:cs typeface="Times New Roman" pitchFamily="18" charset="0"/>
              </a:rPr>
              <a:t> of this </a:t>
            </a:r>
            <a:r>
              <a:rPr lang="en-US" sz="2400" b="1" dirty="0" err="1">
                <a:latin typeface="Times New Roman" pitchFamily="18" charset="0"/>
                <a:cs typeface="Times New Roman" pitchFamily="18" charset="0"/>
              </a:rPr>
              <a:t>targum</a:t>
            </a:r>
            <a:r>
              <a:rPr lang="en-US" sz="2400" b="1" dirty="0">
                <a:latin typeface="Times New Roman" pitchFamily="18" charset="0"/>
                <a:cs typeface="Times New Roman" pitchFamily="18" charset="0"/>
              </a:rPr>
              <a:t> so surviving manuscripts have their own text. </a:t>
            </a:r>
          </a:p>
        </p:txBody>
      </p:sp>
      <p:sp>
        <p:nvSpPr>
          <p:cNvPr id="3" name="Rectangle 2"/>
          <p:cNvSpPr/>
          <p:nvPr/>
        </p:nvSpPr>
        <p:spPr>
          <a:xfrm>
            <a:off x="809203" y="304800"/>
            <a:ext cx="760182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Samaritan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pentateuch</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6858000" y="6488667"/>
            <a:ext cx="2286000" cy="369332"/>
          </a:xfrm>
          <a:prstGeom prst="rect">
            <a:avLst/>
          </a:prstGeom>
          <a:noFill/>
        </p:spPr>
        <p:txBody>
          <a:bodyPr wrap="square" rtlCol="0">
            <a:spAutoFit/>
          </a:bodyPr>
          <a:lstStyle/>
          <a:p>
            <a:r>
              <a:rPr lang="en-US" b="1" dirty="0" smtClean="0">
                <a:solidFill>
                  <a:schemeClr val="bg1"/>
                </a:solidFill>
              </a:rPr>
              <a:t>View from Mt Gerizim</a:t>
            </a:r>
            <a:endParaRPr lang="en-US" b="1" dirty="0">
              <a:solidFill>
                <a:schemeClr val="bg1"/>
              </a:solidFill>
            </a:endParaRPr>
          </a:p>
        </p:txBody>
      </p:sp>
    </p:spTree>
    <p:extLst>
      <p:ext uri="{BB962C8B-B14F-4D97-AF65-F5344CB8AC3E}">
        <p14:creationId xmlns:p14="http://schemas.microsoft.com/office/powerpoint/2010/main" val="29814053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2895600" y="20935"/>
            <a:ext cx="310322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targums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30200" y="917912"/>
            <a:ext cx="8610600" cy="5940088"/>
          </a:xfrm>
          <a:prstGeom prst="rect">
            <a:avLst/>
          </a:prstGeom>
          <a:noFill/>
        </p:spPr>
        <p:txBody>
          <a:bodyPr wrap="square" rtlCol="0">
            <a:spAutoFit/>
          </a:bodyPr>
          <a:lstStyle/>
          <a:p>
            <a:r>
              <a:rPr lang="en-US" sz="2000" b="1" dirty="0">
                <a:latin typeface="Times New Roman" pitchFamily="18" charset="0"/>
                <a:cs typeface="Times New Roman" pitchFamily="18" charset="0"/>
              </a:rPr>
              <a:t>The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are the Aramaic translation of the Hebrew texts. As a result of the Babylonian captivity the Jews learned Aramaic and forgot Hebrew. From the conquest of Cyrus the Great to the conquest of Alexander the Great the lingua franca of the day was Aramaic. Even in the New Testament Jesus most likely spoke Aramaic, the common language of Palestine at that time. The book of Matthew was probably originally written in Aramaic. I think this accounts for the differences in the other synoptic gospels. It is very interesting to see how the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translated and explained the OT. </a:t>
            </a:r>
          </a:p>
          <a:p>
            <a:r>
              <a:rPr lang="en-US" sz="2000" b="1" dirty="0">
                <a:latin typeface="Times New Roman" pitchFamily="18" charset="0"/>
                <a:cs typeface="Times New Roman" pitchFamily="18" charset="0"/>
              </a:rPr>
              <a:t>The block script of Aramaic was adopted for writing the Hebrew text. This might have been to distinguish it from the Samaritan Pentateuch. In some of the Dead Sea Scrolls the name of God was written in </a:t>
            </a:r>
            <a:r>
              <a:rPr lang="en-US" sz="2000" b="1" dirty="0" err="1">
                <a:latin typeface="Times New Roman" pitchFamily="18" charset="0"/>
                <a:cs typeface="Times New Roman" pitchFamily="18" charset="0"/>
              </a:rPr>
              <a:t>Paleo</a:t>
            </a:r>
            <a:r>
              <a:rPr lang="en-US" sz="2000" b="1" dirty="0">
                <a:latin typeface="Times New Roman" pitchFamily="18" charset="0"/>
                <a:cs typeface="Times New Roman" pitchFamily="18" charset="0"/>
              </a:rPr>
              <a:t>-Hebrew while the rest of the text was in Aramaic block script. </a:t>
            </a:r>
          </a:p>
          <a:p>
            <a:r>
              <a:rPr lang="en-US" sz="2000" b="1" dirty="0">
                <a:latin typeface="Times New Roman" pitchFamily="18" charset="0"/>
                <a:cs typeface="Times New Roman" pitchFamily="18" charset="0"/>
              </a:rPr>
              <a:t>The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can be divided geographically into two parts; Palestinian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and the Babylonian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There are three major Palestinian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Neofiti</a:t>
            </a:r>
            <a:r>
              <a:rPr lang="en-US" sz="2000" b="1" dirty="0">
                <a:latin typeface="Times New Roman" pitchFamily="18" charset="0"/>
                <a:cs typeface="Times New Roman" pitchFamily="18" charset="0"/>
              </a:rPr>
              <a:t> I, Fragment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(Jerusalem II), and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Pseudo-Jonathan (Jerusalem I). There are two major Babylonian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Onkelos</a:t>
            </a:r>
            <a:r>
              <a:rPr lang="en-US" sz="2000" b="1" dirty="0">
                <a:latin typeface="Times New Roman" pitchFamily="18" charset="0"/>
                <a:cs typeface="Times New Roman" pitchFamily="18" charset="0"/>
              </a:rPr>
              <a:t> for the Pentateuch, and </a:t>
            </a:r>
            <a:r>
              <a:rPr lang="en-US" sz="2000" b="1" dirty="0" err="1">
                <a:latin typeface="Times New Roman" pitchFamily="18" charset="0"/>
                <a:cs typeface="Times New Roman" pitchFamily="18" charset="0"/>
              </a:rPr>
              <a:t>Targum</a:t>
            </a:r>
            <a:r>
              <a:rPr lang="en-US" sz="2000" b="1" dirty="0">
                <a:latin typeface="Times New Roman" pitchFamily="18" charset="0"/>
                <a:cs typeface="Times New Roman" pitchFamily="18" charset="0"/>
              </a:rPr>
              <a:t> Jonathan for the Prophets. These two are authoritative for Judaism. These </a:t>
            </a:r>
            <a:r>
              <a:rPr lang="en-US" sz="2000" b="1" dirty="0" err="1">
                <a:latin typeface="Times New Roman" pitchFamily="18" charset="0"/>
                <a:cs typeface="Times New Roman" pitchFamily="18" charset="0"/>
              </a:rPr>
              <a:t>targums</a:t>
            </a:r>
            <a:r>
              <a:rPr lang="en-US" sz="2000" b="1" dirty="0">
                <a:latin typeface="Times New Roman" pitchFamily="18" charset="0"/>
                <a:cs typeface="Times New Roman" pitchFamily="18" charset="0"/>
              </a:rPr>
              <a:t> have been purged of </a:t>
            </a:r>
            <a:r>
              <a:rPr lang="en-US" sz="2000" b="1" dirty="0" err="1">
                <a:latin typeface="Times New Roman" pitchFamily="18" charset="0"/>
                <a:cs typeface="Times New Roman" pitchFamily="18" charset="0"/>
              </a:rPr>
              <a:t>midrashic</a:t>
            </a:r>
            <a:r>
              <a:rPr lang="en-US" sz="2000" b="1" dirty="0">
                <a:latin typeface="Times New Roman" pitchFamily="18" charset="0"/>
                <a:cs typeface="Times New Roman" pitchFamily="18" charset="0"/>
              </a:rPr>
              <a:t> additions. </a:t>
            </a:r>
          </a:p>
        </p:txBody>
      </p:sp>
    </p:spTree>
    <p:extLst>
      <p:ext uri="{BB962C8B-B14F-4D97-AF65-F5344CB8AC3E}">
        <p14:creationId xmlns:p14="http://schemas.microsoft.com/office/powerpoint/2010/main" val="1189380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3195412" y="6421"/>
            <a:ext cx="268060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talmud</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551543" y="929751"/>
            <a:ext cx="8077200" cy="5909310"/>
          </a:xfrm>
          <a:prstGeom prst="rect">
            <a:avLst/>
          </a:prstGeom>
          <a:noFill/>
        </p:spPr>
        <p:txBody>
          <a:bodyPr wrap="square" rtlCol="0">
            <a:spAutoFit/>
          </a:bodyPr>
          <a:lstStyle/>
          <a:p>
            <a:r>
              <a:rPr lang="en-US" b="1" dirty="0">
                <a:latin typeface="Times New Roman" pitchFamily="18" charset="0"/>
                <a:cs typeface="Times New Roman" pitchFamily="18" charset="0"/>
              </a:rPr>
              <a:t>According to Jewish tradition, Ezra founded the "Great Assembly" of teachers who would preserve the oral traditions. Towards the middle of the third century BC the Great Assembly ceased and another organization the "Sanhedrin" took charge of the affairs of the community. Hillel started the school of </a:t>
            </a:r>
            <a:r>
              <a:rPr lang="en-US" b="1" dirty="0" err="1">
                <a:latin typeface="Times New Roman" pitchFamily="18" charset="0"/>
                <a:cs typeface="Times New Roman" pitchFamily="18" charset="0"/>
              </a:rPr>
              <a:t>Tannaim</a:t>
            </a:r>
            <a:r>
              <a:rPr lang="en-US" b="1" dirty="0">
                <a:latin typeface="Times New Roman" pitchFamily="18" charset="0"/>
                <a:cs typeface="Times New Roman" pitchFamily="18" charset="0"/>
              </a:rPr>
              <a:t> (meaning Teachers) with a lenient view of the law. His contemporary </a:t>
            </a:r>
            <a:r>
              <a:rPr lang="en-US" b="1" dirty="0" err="1">
                <a:latin typeface="Times New Roman" pitchFamily="18" charset="0"/>
                <a:cs typeface="Times New Roman" pitchFamily="18" charset="0"/>
              </a:rPr>
              <a:t>Shammai</a:t>
            </a:r>
            <a:r>
              <a:rPr lang="en-US" b="1" dirty="0">
                <a:latin typeface="Times New Roman" pitchFamily="18" charset="0"/>
                <a:cs typeface="Times New Roman" pitchFamily="18" charset="0"/>
              </a:rPr>
              <a:t> also started a school, but was stricter in his views of the law. Judah the son of the great Simeon </a:t>
            </a:r>
            <a:r>
              <a:rPr lang="en-US" b="1" dirty="0" err="1">
                <a:latin typeface="Times New Roman" pitchFamily="18" charset="0"/>
                <a:cs typeface="Times New Roman" pitchFamily="18" charset="0"/>
              </a:rPr>
              <a:t>Gamaliel</a:t>
            </a:r>
            <a:r>
              <a:rPr lang="en-US" b="1" dirty="0">
                <a:latin typeface="Times New Roman" pitchFamily="18" charset="0"/>
                <a:cs typeface="Times New Roman" pitchFamily="18" charset="0"/>
              </a:rPr>
              <a:t> (Acts 5:34, and teacher of Paul, Acts 22:3), complied the Mishnah about 200 AD which is like the official textbook of the </a:t>
            </a:r>
            <a:r>
              <a:rPr lang="en-US" b="1" dirty="0" err="1">
                <a:latin typeface="Times New Roman" pitchFamily="18" charset="0"/>
                <a:cs typeface="Times New Roman" pitchFamily="18" charset="0"/>
              </a:rPr>
              <a:t>torah</a:t>
            </a:r>
            <a:r>
              <a:rPr lang="en-US" b="1" dirty="0">
                <a:latin typeface="Times New Roman" pitchFamily="18" charset="0"/>
                <a:cs typeface="Times New Roman" pitchFamily="18" charset="0"/>
              </a:rPr>
              <a:t>. Mishnah is from the root meaning "to repeat" the oral teaching. The Mishnah is arranged in six sections called </a:t>
            </a:r>
            <a:r>
              <a:rPr lang="en-US" b="1" dirty="0" err="1">
                <a:latin typeface="Times New Roman" pitchFamily="18" charset="0"/>
                <a:cs typeface="Times New Roman" pitchFamily="18" charset="0"/>
              </a:rPr>
              <a:t>Sedarim</a:t>
            </a:r>
            <a:r>
              <a:rPr lang="en-US" b="1" dirty="0">
                <a:latin typeface="Times New Roman" pitchFamily="18" charset="0"/>
                <a:cs typeface="Times New Roman" pitchFamily="18" charset="0"/>
              </a:rPr>
              <a:t> (Orders), each Order has a number of </a:t>
            </a:r>
            <a:r>
              <a:rPr lang="en-US" b="1" dirty="0" err="1">
                <a:latin typeface="Times New Roman" pitchFamily="18" charset="0"/>
                <a:cs typeface="Times New Roman" pitchFamily="18" charset="0"/>
              </a:rPr>
              <a:t>Massichtoth</a:t>
            </a:r>
            <a:r>
              <a:rPr lang="en-US" b="1" dirty="0">
                <a:latin typeface="Times New Roman" pitchFamily="18" charset="0"/>
                <a:cs typeface="Times New Roman" pitchFamily="18" charset="0"/>
              </a:rPr>
              <a:t> (Tractates). The </a:t>
            </a:r>
            <a:r>
              <a:rPr lang="en-US" b="1" dirty="0" err="1">
                <a:latin typeface="Times New Roman" pitchFamily="18" charset="0"/>
                <a:cs typeface="Times New Roman" pitchFamily="18" charset="0"/>
              </a:rPr>
              <a:t>Tosifta</a:t>
            </a:r>
            <a:r>
              <a:rPr lang="en-US" b="1" dirty="0">
                <a:latin typeface="Times New Roman" pitchFamily="18" charset="0"/>
                <a:cs typeface="Times New Roman" pitchFamily="18" charset="0"/>
              </a:rPr>
              <a:t> (Supplement) is another work that has additional teaching that was not as authoritative as the Mishnah. Commentary about the Mishnah accumulated which was called </a:t>
            </a:r>
            <a:r>
              <a:rPr lang="en-US" b="1" dirty="0" err="1">
                <a:latin typeface="Times New Roman" pitchFamily="18" charset="0"/>
                <a:cs typeface="Times New Roman" pitchFamily="18" charset="0"/>
              </a:rPr>
              <a:t>Gemara</a:t>
            </a:r>
            <a:r>
              <a:rPr lang="en-US" b="1" dirty="0">
                <a:latin typeface="Times New Roman" pitchFamily="18" charset="0"/>
                <a:cs typeface="Times New Roman" pitchFamily="18" charset="0"/>
              </a:rPr>
              <a:t> (completion) because it completes the Mishnah. The Mishnah together with the </a:t>
            </a:r>
            <a:r>
              <a:rPr lang="en-US" b="1" dirty="0" err="1">
                <a:latin typeface="Times New Roman" pitchFamily="18" charset="0"/>
                <a:cs typeface="Times New Roman" pitchFamily="18" charset="0"/>
              </a:rPr>
              <a:t>Gemara</a:t>
            </a:r>
            <a:r>
              <a:rPr lang="en-US" b="1" dirty="0">
                <a:latin typeface="Times New Roman" pitchFamily="18" charset="0"/>
                <a:cs typeface="Times New Roman" pitchFamily="18" charset="0"/>
              </a:rPr>
              <a:t> is called the Talmud. Two </a:t>
            </a:r>
            <a:r>
              <a:rPr lang="en-US" b="1" dirty="0" err="1">
                <a:latin typeface="Times New Roman" pitchFamily="18" charset="0"/>
                <a:cs typeface="Times New Roman" pitchFamily="18" charset="0"/>
              </a:rPr>
              <a:t>Talmuds</a:t>
            </a:r>
            <a:r>
              <a:rPr lang="en-US" b="1" dirty="0">
                <a:latin typeface="Times New Roman" pitchFamily="18" charset="0"/>
                <a:cs typeface="Times New Roman" pitchFamily="18" charset="0"/>
              </a:rPr>
              <a:t> were complied; the Palestinian Talmud written in Western Aramaic (similar in Biblical Aramaic), and the Babylonian Talmud written in Eastern Aramaic. Miscellaneous material of the Talmud is divided into subject matter into two categories known as </a:t>
            </a:r>
            <a:r>
              <a:rPr lang="en-US" b="1" dirty="0" err="1">
                <a:latin typeface="Times New Roman" pitchFamily="18" charset="0"/>
                <a:cs typeface="Times New Roman" pitchFamily="18" charset="0"/>
              </a:rPr>
              <a:t>Halachah</a:t>
            </a:r>
            <a:r>
              <a:rPr lang="en-US" b="1" dirty="0">
                <a:latin typeface="Times New Roman" pitchFamily="18" charset="0"/>
                <a:cs typeface="Times New Roman" pitchFamily="18" charset="0"/>
              </a:rPr>
              <a:t> and </a:t>
            </a:r>
            <a:r>
              <a:rPr lang="en-US" b="1" dirty="0" err="1">
                <a:latin typeface="Times New Roman" pitchFamily="18" charset="0"/>
                <a:cs typeface="Times New Roman" pitchFamily="18" charset="0"/>
              </a:rPr>
              <a:t>Haggadah</a:t>
            </a:r>
            <a:r>
              <a:rPr lang="en-US" b="1" dirty="0">
                <a:latin typeface="Times New Roman" pitchFamily="18" charset="0"/>
                <a:cs typeface="Times New Roman" pitchFamily="18" charset="0"/>
              </a:rPr>
              <a:t>. The </a:t>
            </a:r>
            <a:r>
              <a:rPr lang="en-US" b="1" dirty="0" err="1">
                <a:latin typeface="Times New Roman" pitchFamily="18" charset="0"/>
                <a:cs typeface="Times New Roman" pitchFamily="18" charset="0"/>
              </a:rPr>
              <a:t>Halachah</a:t>
            </a:r>
            <a:r>
              <a:rPr lang="en-US" b="1" dirty="0">
                <a:latin typeface="Times New Roman" pitchFamily="18" charset="0"/>
                <a:cs typeface="Times New Roman" pitchFamily="18" charset="0"/>
              </a:rPr>
              <a:t> is the section of the Mishnah and </a:t>
            </a:r>
            <a:r>
              <a:rPr lang="en-US" b="1" dirty="0" err="1">
                <a:latin typeface="Times New Roman" pitchFamily="18" charset="0"/>
                <a:cs typeface="Times New Roman" pitchFamily="18" charset="0"/>
              </a:rPr>
              <a:t>Gemara</a:t>
            </a:r>
            <a:r>
              <a:rPr lang="en-US" b="1" dirty="0">
                <a:latin typeface="Times New Roman" pitchFamily="18" charset="0"/>
                <a:cs typeface="Times New Roman" pitchFamily="18" charset="0"/>
              </a:rPr>
              <a:t> that deals with the law and how to keep it. The </a:t>
            </a:r>
            <a:r>
              <a:rPr lang="en-US" b="1" dirty="0" err="1">
                <a:latin typeface="Times New Roman" pitchFamily="18" charset="0"/>
                <a:cs typeface="Times New Roman" pitchFamily="18" charset="0"/>
              </a:rPr>
              <a:t>Haggadah</a:t>
            </a:r>
            <a:r>
              <a:rPr lang="en-US" b="1" dirty="0">
                <a:latin typeface="Times New Roman" pitchFamily="18" charset="0"/>
                <a:cs typeface="Times New Roman" pitchFamily="18" charset="0"/>
              </a:rPr>
              <a:t> deals with all non-legal sections, the moral lessons and opinions of the teachers. The Talmud was completed about 600 AD. </a:t>
            </a:r>
          </a:p>
        </p:txBody>
      </p:sp>
    </p:spTree>
    <p:extLst>
      <p:ext uri="{BB962C8B-B14F-4D97-AF65-F5344CB8AC3E}">
        <p14:creationId xmlns:p14="http://schemas.microsoft.com/office/powerpoint/2010/main" val="9605025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83399"/>
          </a:xfrm>
          <a:prstGeom prst="rect">
            <a:avLst/>
          </a:prstGeom>
        </p:spPr>
      </p:pic>
      <p:sp>
        <p:nvSpPr>
          <p:cNvPr id="2" name="Rectangle 1"/>
          <p:cNvSpPr/>
          <p:nvPr/>
        </p:nvSpPr>
        <p:spPr>
          <a:xfrm>
            <a:off x="1819528" y="61686"/>
            <a:ext cx="547592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Septuagint (LXX)</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04800" y="1252838"/>
            <a:ext cx="8686800" cy="5601533"/>
          </a:xfrm>
          <a:prstGeom prst="rect">
            <a:avLst/>
          </a:prstGeom>
          <a:noFill/>
        </p:spPr>
        <p:txBody>
          <a:bodyPr wrap="square" rtlCol="0">
            <a:spAutoFit/>
          </a:bodyPr>
          <a:lstStyle/>
          <a:p>
            <a:r>
              <a:rPr lang="en-US" sz="2000" b="1" dirty="0">
                <a:latin typeface="Times New Roman" pitchFamily="18" charset="0"/>
                <a:cs typeface="Times New Roman" pitchFamily="18" charset="0"/>
              </a:rPr>
              <a:t>The oldest and most important translation of the Hebrew Old Testament (OT) is the Septuagint (LXX). It translated the Hebrew into Greek in the third century BC in Alexandria, Egypt. The Letter to Aristide tells the story how the Egyptian king Ptolemy II (285-247 BC) ordered his librarian, Demetrius to collect all the books of the world. Demetrius thought there should be a Greek translation of the Torah so 72 Jews, six from each tribe, were sent to translate the Torah into Greek which they did in 72 days (</a:t>
            </a:r>
            <a:r>
              <a:rPr lang="en-US" sz="2000" b="1" dirty="0" err="1">
                <a:latin typeface="Times New Roman" pitchFamily="18" charset="0"/>
                <a:cs typeface="Times New Roman" pitchFamily="18" charset="0"/>
              </a:rPr>
              <a:t>Charlesworth</a:t>
            </a:r>
            <a:r>
              <a:rPr lang="en-US" sz="2000" b="1" dirty="0">
                <a:latin typeface="Times New Roman" pitchFamily="18" charset="0"/>
                <a:cs typeface="Times New Roman" pitchFamily="18" charset="0"/>
              </a:rPr>
              <a:t> 1985, 7-34). </a:t>
            </a:r>
          </a:p>
          <a:p>
            <a:r>
              <a:rPr lang="en-US" sz="2000" b="1" dirty="0">
                <a:latin typeface="Times New Roman" pitchFamily="18" charset="0"/>
                <a:cs typeface="Times New Roman" pitchFamily="18" charset="0"/>
              </a:rPr>
              <a:t>There are a number of differences in the LXX from the Masoretic Text (MT), most noticeable is the Book of Jeremiah where the LXX is a third shorter. The chronology in Genesis is also very different than the MT. (</a:t>
            </a:r>
            <a:r>
              <a:rPr lang="en-US" sz="2000" b="1" dirty="0" err="1">
                <a:latin typeface="Times New Roman" pitchFamily="18" charset="0"/>
                <a:cs typeface="Times New Roman" pitchFamily="18" charset="0"/>
              </a:rPr>
              <a:t>Finegan</a:t>
            </a:r>
            <a:r>
              <a:rPr lang="en-US" sz="2000" b="1" dirty="0">
                <a:latin typeface="Times New Roman" pitchFamily="18" charset="0"/>
                <a:cs typeface="Times New Roman" pitchFamily="18" charset="0"/>
              </a:rPr>
              <a:t> 1998, 195; Larsson 1983, 401-409). Larsson believes that the translators of the LXX tried to harmonize the Biblical chronology with the Egyptian chronology of </a:t>
            </a:r>
            <a:r>
              <a:rPr lang="en-US" sz="2000" b="1" dirty="0" err="1">
                <a:latin typeface="Times New Roman" pitchFamily="18" charset="0"/>
                <a:cs typeface="Times New Roman" pitchFamily="18" charset="0"/>
              </a:rPr>
              <a:t>Manetho</a:t>
            </a:r>
            <a:r>
              <a:rPr lang="en-US" sz="2000" b="1" dirty="0">
                <a:latin typeface="Times New Roman" pitchFamily="18" charset="0"/>
                <a:cs typeface="Times New Roman" pitchFamily="18" charset="0"/>
              </a:rPr>
              <a:t> by adding 100 years to the patriarchs ages to push back the time of the flood before the first Egyptian dynasty because there is no record of a great flood. Early Christian chronologists emphasized the perfect agreement of </a:t>
            </a:r>
            <a:r>
              <a:rPr lang="en-US" sz="2000" b="1" dirty="0" err="1">
                <a:latin typeface="Times New Roman" pitchFamily="18" charset="0"/>
                <a:cs typeface="Times New Roman" pitchFamily="18" charset="0"/>
              </a:rPr>
              <a:t>Manetho</a:t>
            </a:r>
            <a:r>
              <a:rPr lang="en-US" sz="2000" b="1" dirty="0">
                <a:latin typeface="Times New Roman" pitchFamily="18" charset="0"/>
                <a:cs typeface="Times New Roman" pitchFamily="18" charset="0"/>
              </a:rPr>
              <a:t> with the LXX (Larsson, 403-4). It is interesting to see how they understood Genesis by the way they translated the text. </a:t>
            </a:r>
          </a:p>
          <a:p>
            <a:endParaRPr lang="en-US" dirty="0"/>
          </a:p>
        </p:txBody>
      </p:sp>
    </p:spTree>
    <p:extLst>
      <p:ext uri="{BB962C8B-B14F-4D97-AF65-F5344CB8AC3E}">
        <p14:creationId xmlns:p14="http://schemas.microsoft.com/office/powerpoint/2010/main" val="15640310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457200" y="1524000"/>
            <a:ext cx="8382000" cy="489364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Only </a:t>
            </a:r>
            <a:r>
              <a:rPr lang="en-US" sz="2400" b="1" dirty="0">
                <a:latin typeface="Times New Roman" pitchFamily="18" charset="0"/>
                <a:cs typeface="Times New Roman" pitchFamily="18" charset="0"/>
              </a:rPr>
              <a:t>four great codices have survived to the present day: Codex </a:t>
            </a:r>
            <a:r>
              <a:rPr lang="en-US" sz="2400" b="1" dirty="0" err="1" smtClean="0">
                <a:latin typeface="Times New Roman" pitchFamily="18" charset="0"/>
                <a:cs typeface="Times New Roman" pitchFamily="18" charset="0"/>
              </a:rPr>
              <a:t>Sinaiticus</a:t>
            </a:r>
            <a:r>
              <a:rPr lang="en-US" sz="2400" b="1" dirty="0">
                <a:latin typeface="Times New Roman" pitchFamily="18" charset="0"/>
                <a:cs typeface="Times New Roman" pitchFamily="18" charset="0"/>
              </a:rPr>
              <a:t>, Codex </a:t>
            </a:r>
            <a:r>
              <a:rPr lang="en-US" sz="2400" b="1" dirty="0" err="1">
                <a:latin typeface="Times New Roman" pitchFamily="18" charset="0"/>
                <a:cs typeface="Times New Roman" pitchFamily="18" charset="0"/>
              </a:rPr>
              <a:t>Vaticanus</a:t>
            </a:r>
            <a:r>
              <a:rPr lang="en-US" sz="2400" b="1" dirty="0">
                <a:latin typeface="Times New Roman" pitchFamily="18" charset="0"/>
                <a:cs typeface="Times New Roman" pitchFamily="18" charset="0"/>
              </a:rPr>
              <a:t>, Codex </a:t>
            </a:r>
            <a:r>
              <a:rPr lang="en-US" sz="2400" b="1" dirty="0" err="1" smtClean="0">
                <a:latin typeface="Times New Roman" pitchFamily="18" charset="0"/>
                <a:cs typeface="Times New Roman" pitchFamily="18" charset="0"/>
              </a:rPr>
              <a:t>Alexandrinus</a:t>
            </a:r>
            <a:r>
              <a:rPr lang="en-US" sz="2400" b="1" dirty="0">
                <a:latin typeface="Times New Roman" pitchFamily="18" charset="0"/>
                <a:cs typeface="Times New Roman" pitchFamily="18" charset="0"/>
              </a:rPr>
              <a:t>, and Codex </a:t>
            </a:r>
            <a:r>
              <a:rPr lang="en-US" sz="2400" b="1" dirty="0" err="1">
                <a:latin typeface="Times New Roman" pitchFamily="18" charset="0"/>
                <a:cs typeface="Times New Roman" pitchFamily="18" charset="0"/>
              </a:rPr>
              <a:t>Ephraemi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Rescriptus</a:t>
            </a:r>
            <a:r>
              <a:rPr lang="en-US" sz="2400" b="1" dirty="0">
                <a:latin typeface="Times New Roman" pitchFamily="18" charset="0"/>
                <a:cs typeface="Times New Roman" pitchFamily="18" charset="0"/>
              </a:rPr>
              <a:t>.</a:t>
            </a:r>
            <a:r>
              <a:rPr lang="en-US" sz="2400" b="1" baseline="30000" dirty="0">
                <a:latin typeface="Times New Roman" pitchFamily="18" charset="0"/>
                <a:cs typeface="Times New Roman" pitchFamily="18" charset="0"/>
              </a:rPr>
              <a:t>[1]</a:t>
            </a:r>
            <a:r>
              <a:rPr lang="en-US" sz="2400" b="1" dirty="0">
                <a:latin typeface="Times New Roman" pitchFamily="18" charset="0"/>
                <a:cs typeface="Times New Roman" pitchFamily="18" charset="0"/>
              </a:rPr>
              <a:t> Though they were discovered at different times and places, they share many similarities. They are written in a certain uncial style of calligraphy using only capital letters, written in </a:t>
            </a:r>
            <a:r>
              <a:rPr lang="en-US" sz="2400" b="1" i="1" dirty="0" err="1">
                <a:latin typeface="Times New Roman" pitchFamily="18" charset="0"/>
                <a:cs typeface="Times New Roman" pitchFamily="18" charset="0"/>
              </a:rPr>
              <a:t>scriptio</a:t>
            </a:r>
            <a:r>
              <a:rPr lang="en-US" sz="2400" b="1" i="1" dirty="0">
                <a:latin typeface="Times New Roman" pitchFamily="18" charset="0"/>
                <a:cs typeface="Times New Roman" pitchFamily="18" charset="0"/>
              </a:rPr>
              <a:t> continua</a:t>
            </a:r>
            <a:r>
              <a:rPr lang="en-US" sz="2400" b="1" dirty="0">
                <a:latin typeface="Times New Roman" pitchFamily="18" charset="0"/>
                <a:cs typeface="Times New Roman" pitchFamily="18" charset="0"/>
              </a:rPr>
              <a:t> (meaning without regular gaps between words).</a:t>
            </a:r>
            <a:r>
              <a:rPr lang="en-US" sz="2400" b="1" baseline="30000" dirty="0">
                <a:latin typeface="Times New Roman" pitchFamily="18" charset="0"/>
                <a:cs typeface="Times New Roman" pitchFamily="18" charset="0"/>
              </a:rPr>
              <a:t>[1][2]</a:t>
            </a:r>
            <a:r>
              <a:rPr lang="en-US" sz="2400" b="1" dirty="0">
                <a:latin typeface="Times New Roman" pitchFamily="18" charset="0"/>
                <a:cs typeface="Times New Roman" pitchFamily="18" charset="0"/>
              </a:rPr>
              <a:t> Though not entirely absent, there are very few divisions between words in these manuscripts. Words do not necessarily end on the same line on which they start. All these </a:t>
            </a:r>
            <a:r>
              <a:rPr lang="en-US" sz="2400" b="1" dirty="0" smtClean="0">
                <a:latin typeface="Times New Roman" pitchFamily="18" charset="0"/>
                <a:cs typeface="Times New Roman" pitchFamily="18" charset="0"/>
              </a:rPr>
              <a:t>manuscripts </a:t>
            </a:r>
            <a:r>
              <a:rPr lang="en-US" sz="2400" b="1" dirty="0">
                <a:latin typeface="Times New Roman" pitchFamily="18" charset="0"/>
                <a:cs typeface="Times New Roman" pitchFamily="18" charset="0"/>
              </a:rPr>
              <a:t>were made at great expense of material and </a:t>
            </a:r>
            <a:r>
              <a:rPr lang="en-US" sz="2400" b="1" dirty="0" smtClean="0">
                <a:latin typeface="Times New Roman" pitchFamily="18" charset="0"/>
                <a:cs typeface="Times New Roman" pitchFamily="18" charset="0"/>
              </a:rPr>
              <a:t>labor</a:t>
            </a:r>
            <a:r>
              <a:rPr lang="en-US" sz="2400" b="1" dirty="0">
                <a:latin typeface="Times New Roman" pitchFamily="18" charset="0"/>
                <a:cs typeface="Times New Roman" pitchFamily="18" charset="0"/>
              </a:rPr>
              <a:t>, written on vellum </a:t>
            </a:r>
            <a:r>
              <a:rPr lang="en-US" sz="2400" b="1" dirty="0" smtClean="0">
                <a:latin typeface="Times New Roman" pitchFamily="18" charset="0"/>
                <a:cs typeface="Times New Roman" pitchFamily="18" charset="0"/>
              </a:rPr>
              <a:t>(animal skin) by </a:t>
            </a:r>
            <a:r>
              <a:rPr lang="en-US" sz="2400" b="1" dirty="0">
                <a:latin typeface="Times New Roman" pitchFamily="18" charset="0"/>
                <a:cs typeface="Times New Roman" pitchFamily="18" charset="0"/>
              </a:rPr>
              <a:t>professional scribes.</a:t>
            </a:r>
            <a:r>
              <a:rPr lang="en-US" sz="2400" b="1" baseline="30000" dirty="0">
                <a:latin typeface="Times New Roman" pitchFamily="18" charset="0"/>
                <a:cs typeface="Times New Roman" pitchFamily="18" charset="0"/>
              </a:rPr>
              <a:t>[3]</a:t>
            </a:r>
            <a:r>
              <a:rPr lang="en-US" sz="2400" b="1" dirty="0">
                <a:latin typeface="Times New Roman" pitchFamily="18" charset="0"/>
                <a:cs typeface="Times New Roman" pitchFamily="18" charset="0"/>
              </a:rPr>
              <a:t> They seem to have been based on the most accurate texts in their time</a:t>
            </a:r>
            <a:r>
              <a:rPr lang="en-US" sz="2400" b="1" dirty="0" smtClean="0">
                <a:latin typeface="Times New Roman" pitchFamily="18" charset="0"/>
                <a:cs typeface="Times New Roman" pitchFamily="18" charset="0"/>
              </a:rPr>
              <a:t>. Wikipedia</a:t>
            </a:r>
            <a:endParaRPr lang="en-US" sz="2400" b="1" dirty="0">
              <a:latin typeface="Times New Roman" pitchFamily="18" charset="0"/>
              <a:cs typeface="Times New Roman" pitchFamily="18" charset="0"/>
            </a:endParaRPr>
          </a:p>
        </p:txBody>
      </p:sp>
      <p:sp>
        <p:nvSpPr>
          <p:cNvPr id="3" name="Rectangle 2"/>
          <p:cNvSpPr/>
          <p:nvPr/>
        </p:nvSpPr>
        <p:spPr>
          <a:xfrm>
            <a:off x="1905000" y="210457"/>
            <a:ext cx="521963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4 great uncials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3879956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3352800" y="-21772"/>
            <a:ext cx="557370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sinaiticus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0" y="685800"/>
            <a:ext cx="5181600" cy="156966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Discovered in 1844 by</a:t>
            </a:r>
          </a:p>
          <a:p>
            <a:r>
              <a:rPr lang="en-US" sz="2400" b="1" dirty="0" err="1" smtClean="0">
                <a:latin typeface="Times New Roman" pitchFamily="18" charset="0"/>
                <a:cs typeface="Times New Roman" pitchFamily="18" charset="0"/>
              </a:rPr>
              <a:t>Constantin</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von </a:t>
            </a:r>
            <a:r>
              <a:rPr lang="en-US" sz="2400" b="1" dirty="0" err="1">
                <a:latin typeface="Times New Roman" pitchFamily="18" charset="0"/>
                <a:cs typeface="Times New Roman" pitchFamily="18" charset="0"/>
              </a:rPr>
              <a:t>Tischendorf</a:t>
            </a:r>
            <a:r>
              <a:rPr lang="en-US" sz="2400" b="1" dirty="0">
                <a:latin typeface="Times New Roman" pitchFamily="18" charset="0"/>
                <a:cs typeface="Times New Roman" pitchFamily="18" charset="0"/>
              </a:rPr>
              <a:t> </a:t>
            </a:r>
          </a:p>
          <a:p>
            <a:r>
              <a:rPr lang="en-US" sz="2400" b="1" dirty="0" smtClean="0">
                <a:latin typeface="Times New Roman" pitchFamily="18" charset="0"/>
                <a:cs typeface="Times New Roman" pitchFamily="18" charset="0"/>
              </a:rPr>
              <a:t> at Monastery </a:t>
            </a:r>
            <a:r>
              <a:rPr lang="en-US" sz="2400" b="1" dirty="0">
                <a:latin typeface="Times New Roman" pitchFamily="18" charset="0"/>
                <a:cs typeface="Times New Roman" pitchFamily="18" charset="0"/>
              </a:rPr>
              <a:t>of Saint </a:t>
            </a:r>
            <a:r>
              <a:rPr lang="en-US" sz="2400" b="1" dirty="0" smtClean="0">
                <a:latin typeface="Times New Roman" pitchFamily="18" charset="0"/>
                <a:cs typeface="Times New Roman" pitchFamily="18" charset="0"/>
              </a:rPr>
              <a:t>Catherine at the bottom of Mt. Sinai.</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8334769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5122" name="Picture 2" descr="File:Codex Sinaiticus Matthew 6,4-3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727" y="6805"/>
            <a:ext cx="3640130" cy="35745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780634"/>
            <a:ext cx="6619992" cy="5601533"/>
          </a:xfrm>
          <a:prstGeom prst="rect">
            <a:avLst/>
          </a:prstGeom>
          <a:noFill/>
        </p:spPr>
        <p:txBody>
          <a:bodyPr wrap="square" rtlCol="0">
            <a:spAutoFit/>
          </a:bodyPr>
          <a:lstStyle/>
          <a:p>
            <a:r>
              <a:rPr lang="en-US" sz="2000" b="1" dirty="0">
                <a:latin typeface="Times New Roman" pitchFamily="18" charset="0"/>
                <a:cs typeface="Times New Roman" pitchFamily="18" charset="0"/>
              </a:rPr>
              <a:t>Codex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is an ancient, handwritten copy of the Greek Bible.  It is an Alexandrian text-type manuscript written in the 4th century in uncial (capital) letters on parchment (sheep &amp; goat skin).</a:t>
            </a:r>
          </a:p>
          <a:p>
            <a:r>
              <a:rPr lang="en-US" sz="2000" b="1" dirty="0">
                <a:latin typeface="Times New Roman" pitchFamily="18" charset="0"/>
                <a:cs typeface="Times New Roman" pitchFamily="18" charset="0"/>
              </a:rPr>
              <a:t>The Codex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was discovered by </a:t>
            </a:r>
            <a:r>
              <a:rPr lang="en-US" sz="2000" b="1" dirty="0" err="1">
                <a:latin typeface="Times New Roman" pitchFamily="18" charset="0"/>
                <a:cs typeface="Times New Roman" pitchFamily="18" charset="0"/>
              </a:rPr>
              <a:t>Constantin</a:t>
            </a:r>
            <a:r>
              <a:rPr lang="en-US" sz="2000" b="1" dirty="0">
                <a:latin typeface="Times New Roman" pitchFamily="18" charset="0"/>
                <a:cs typeface="Times New Roman" pitchFamily="18" charset="0"/>
              </a:rPr>
              <a:t> von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at the Greek Orthodox Monastery of Mount Sinai (St. Catherine’s Monastery), with further material discovered in the 20th and 21st centuries. Most of the manuscript today resides within the British Library. Since its discovery, study of the Codex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has proven to be extremely useful to scholars for the purposes of biblical translation.</a:t>
            </a:r>
          </a:p>
          <a:p>
            <a:r>
              <a:rPr lang="en-US" sz="2000" b="1" dirty="0">
                <a:latin typeface="Times New Roman" pitchFamily="18" charset="0"/>
                <a:cs typeface="Times New Roman" pitchFamily="18" charset="0"/>
              </a:rPr>
              <a:t>Originally, the Codex contained the whole of both Testaments. Approximately half of the Greek Old Testament (or </a:t>
            </a:r>
            <a:r>
              <a:rPr lang="en-US" sz="2000" b="1" i="1" dirty="0">
                <a:latin typeface="Times New Roman" pitchFamily="18" charset="0"/>
                <a:cs typeface="Times New Roman" pitchFamily="18" charset="0"/>
              </a:rPr>
              <a:t>Septuagint</a:t>
            </a:r>
            <a:r>
              <a:rPr lang="en-US" sz="2000" b="1" dirty="0">
                <a:latin typeface="Times New Roman" pitchFamily="18" charset="0"/>
                <a:cs typeface="Times New Roman" pitchFamily="18" charset="0"/>
              </a:rPr>
              <a:t>) survived, along with a complete New Testament, plus the Epistle of Barnabas, and portions of The Shepherd of </a:t>
            </a:r>
            <a:r>
              <a:rPr lang="en-US" sz="2000" b="1" dirty="0" err="1">
                <a:latin typeface="Times New Roman" pitchFamily="18" charset="0"/>
                <a:cs typeface="Times New Roman" pitchFamily="18" charset="0"/>
              </a:rPr>
              <a:t>Hermas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Wikipedia. </a:t>
            </a:r>
            <a:endParaRPr lang="en-US" sz="2000" dirty="0"/>
          </a:p>
          <a:p>
            <a:endParaRPr lang="en-US" dirty="0"/>
          </a:p>
        </p:txBody>
      </p:sp>
    </p:spTree>
    <p:extLst>
      <p:ext uri="{BB962C8B-B14F-4D97-AF65-F5344CB8AC3E}">
        <p14:creationId xmlns:p14="http://schemas.microsoft.com/office/powerpoint/2010/main" val="22621069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228600" y="457200"/>
            <a:ext cx="6315075" cy="5940088"/>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“In </a:t>
            </a:r>
            <a:r>
              <a:rPr lang="en-US" sz="2000" b="1" dirty="0">
                <a:latin typeface="Times New Roman" pitchFamily="18" charset="0"/>
                <a:cs typeface="Times New Roman" pitchFamily="18" charset="0"/>
              </a:rPr>
              <a:t>1844, during his first visit to the Monastery of Saint Catherine, Leipzig archaeologist </a:t>
            </a:r>
            <a:r>
              <a:rPr lang="en-US" sz="2000" b="1" dirty="0" err="1">
                <a:latin typeface="Times New Roman" pitchFamily="18" charset="0"/>
                <a:cs typeface="Times New Roman" pitchFamily="18" charset="0"/>
              </a:rPr>
              <a:t>Constantin</a:t>
            </a:r>
            <a:r>
              <a:rPr lang="en-US" sz="2000" b="1" dirty="0">
                <a:latin typeface="Times New Roman" pitchFamily="18" charset="0"/>
                <a:cs typeface="Times New Roman" pitchFamily="18" charset="0"/>
              </a:rPr>
              <a:t> von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claimed that he saw some leaves of parchment in a waste-basket. He said they were "rubbish which was to be destroyed by burning it in the ovens of the monastery",</a:t>
            </a:r>
            <a:r>
              <a:rPr lang="en-US" sz="2000" b="1" baseline="30000" dirty="0">
                <a:latin typeface="Times New Roman" pitchFamily="18" charset="0"/>
                <a:cs typeface="Times New Roman" pitchFamily="18" charset="0"/>
              </a:rPr>
              <a:t>[74]</a:t>
            </a:r>
            <a:r>
              <a:rPr lang="en-US" sz="2000" b="1" dirty="0">
                <a:latin typeface="Times New Roman" pitchFamily="18" charset="0"/>
                <a:cs typeface="Times New Roman" pitchFamily="18" charset="0"/>
              </a:rPr>
              <a:t> although this is firmly denied by the Monastery. After examination he realized that they were part of the Septuagint, written in an early Greek uncial script. He retrieved from the basket 129 leaves in Greek which he identified as coming from a manuscript of the Septuagint. He asked if he might keep them, but at this point the attitude of the monks changed. They realized how valuable these old leaves were, and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was permitted to take only one-third of the whole, i.e. 43 leaves. These leaves contained portions of 1 Chronicles, Jeremiah, Nehemiah, and Esther. After his return they were deposited in the Leipzig University Library, where they still remain</a:t>
            </a:r>
            <a:r>
              <a:rPr lang="en-US" sz="2000" b="1" dirty="0" smtClean="0">
                <a:latin typeface="Times New Roman" pitchFamily="18" charset="0"/>
                <a:cs typeface="Times New Roman" pitchFamily="18" charset="0"/>
              </a:rPr>
              <a:t>.” Wikipedia. </a:t>
            </a:r>
            <a:endParaRPr lang="en-US" sz="2000" b="1" dirty="0">
              <a:latin typeface="Times New Roman" pitchFamily="18" charset="0"/>
              <a:cs typeface="Times New Roman" pitchFamily="18" charset="0"/>
            </a:endParaRPr>
          </a:p>
        </p:txBody>
      </p:sp>
      <p:pic>
        <p:nvPicPr>
          <p:cNvPr id="4098" name="Picture 2" descr="File:Tischendorf um 187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3675" y="-74055"/>
            <a:ext cx="2600325" cy="377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3807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1764116" y="0"/>
            <a:ext cx="561576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vaticanus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 name="Picture 2" descr="File:Codex Vaticanus B, 2Thess. 3,11-18, Hebr. 1,1-2,2.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10" t="2441" b="2671"/>
          <a:stretch/>
        </p:blipFill>
        <p:spPr bwMode="auto">
          <a:xfrm>
            <a:off x="3785784" y="1444170"/>
            <a:ext cx="5358216" cy="54138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1828800"/>
            <a:ext cx="3352800" cy="2954655"/>
          </a:xfrm>
          <a:prstGeom prst="rect">
            <a:avLst/>
          </a:prstGeom>
          <a:noFill/>
        </p:spPr>
        <p:txBody>
          <a:bodyPr wrap="square" rtlCol="0">
            <a:spAutoFit/>
          </a:bodyPr>
          <a:lstStyle/>
          <a:p>
            <a:r>
              <a:rPr lang="en-US" sz="2800" b="1" dirty="0">
                <a:latin typeface="Times New Roman" pitchFamily="18" charset="0"/>
                <a:cs typeface="Times New Roman" pitchFamily="18" charset="0"/>
              </a:rPr>
              <a:t>It is written on 759 leaves of vellum in uncial letters, and has been dated </a:t>
            </a:r>
            <a:r>
              <a:rPr lang="en-US" sz="2800" b="1" dirty="0" err="1">
                <a:latin typeface="Times New Roman" pitchFamily="18" charset="0"/>
                <a:cs typeface="Times New Roman" pitchFamily="18" charset="0"/>
              </a:rPr>
              <a:t>palaeographically</a:t>
            </a:r>
            <a:r>
              <a:rPr lang="en-US" sz="2800" b="1" dirty="0">
                <a:latin typeface="Times New Roman" pitchFamily="18" charset="0"/>
                <a:cs typeface="Times New Roman" pitchFamily="18" charset="0"/>
              </a:rPr>
              <a:t> to </a:t>
            </a:r>
            <a:r>
              <a:rPr lang="en-US" sz="2800" b="1" dirty="0" smtClean="0">
                <a:latin typeface="Times New Roman" pitchFamily="18" charset="0"/>
                <a:cs typeface="Times New Roman" pitchFamily="18" charset="0"/>
              </a:rPr>
              <a:t>the 4</a:t>
            </a:r>
            <a:r>
              <a:rPr lang="en-US" sz="2800" b="1" baseline="30000" dirty="0" smtClean="0">
                <a:latin typeface="Times New Roman" pitchFamily="18" charset="0"/>
                <a:cs typeface="Times New Roman" pitchFamily="18" charset="0"/>
              </a:rPr>
              <a:t>th</a:t>
            </a:r>
            <a:r>
              <a:rPr lang="en-US" sz="2800" b="1" dirty="0" smtClean="0">
                <a:latin typeface="Times New Roman" pitchFamily="18" charset="0"/>
                <a:cs typeface="Times New Roman" pitchFamily="18" charset="0"/>
              </a:rPr>
              <a:t> century AD.</a:t>
            </a:r>
            <a:endParaRPr lang="en-US" dirty="0"/>
          </a:p>
          <a:p>
            <a:endParaRPr lang="en-US" dirty="0"/>
          </a:p>
        </p:txBody>
      </p:sp>
    </p:spTree>
    <p:extLst>
      <p:ext uri="{BB962C8B-B14F-4D97-AF65-F5344CB8AC3E}">
        <p14:creationId xmlns:p14="http://schemas.microsoft.com/office/powerpoint/2010/main" val="36333235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3" y="0"/>
            <a:ext cx="9135687" cy="6904888"/>
          </a:xfrm>
          <a:prstGeom prst="rect">
            <a:avLst/>
          </a:prstGeom>
        </p:spPr>
      </p:pic>
      <p:sp>
        <p:nvSpPr>
          <p:cNvPr id="2" name="Rectangle 1"/>
          <p:cNvSpPr/>
          <p:nvPr/>
        </p:nvSpPr>
        <p:spPr>
          <a:xfrm>
            <a:off x="-7257" y="-14514"/>
            <a:ext cx="3472810"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p>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vaTICANUS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3501839" y="262484"/>
            <a:ext cx="5642161" cy="1200329"/>
          </a:xfrm>
          <a:prstGeom prst="rect">
            <a:avLst/>
          </a:prstGeom>
          <a:noFill/>
        </p:spPr>
        <p:txBody>
          <a:bodyPr wrap="square" rtlCol="0">
            <a:spAutoFit/>
          </a:bodyPr>
          <a:lstStyle/>
          <a:p>
            <a:r>
              <a:rPr lang="en-US" sz="2400" b="1" dirty="0">
                <a:latin typeface="Times New Roman" pitchFamily="18" charset="0"/>
                <a:cs typeface="Times New Roman" pitchFamily="18" charset="0"/>
              </a:rPr>
              <a:t>The Codex is named for the residence in the Vatican Library where it has been stored since at least the 15th century</a:t>
            </a: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3613056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638629" y="1143000"/>
            <a:ext cx="7848600" cy="5324535"/>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manuscript became known to Western scholars as a result of correspondence between Erasmus and the prefects of the Vatican Library. Portions of the codex have been collated by several scholars, but numerous errors were made in the process. The Codex's relationship to the Latin Vulgate was unclear, and scholars initially were unaware of the Codex's value,</a:t>
            </a:r>
            <a:r>
              <a:rPr lang="en-US" sz="2000" b="1" baseline="30000" dirty="0">
                <a:latin typeface="Times New Roman" pitchFamily="18" charset="0"/>
                <a:cs typeface="Times New Roman" pitchFamily="18" charset="0"/>
              </a:rPr>
              <a:t>[4]</a:t>
            </a:r>
            <a:r>
              <a:rPr lang="en-US" sz="2000" b="1" dirty="0">
                <a:latin typeface="Times New Roman" pitchFamily="18" charset="0"/>
                <a:cs typeface="Times New Roman" pitchFamily="18" charset="0"/>
              </a:rPr>
              <a:t> which changed in the 19th century, when transcriptions of the full codex were completed.</a:t>
            </a:r>
            <a:r>
              <a:rPr lang="en-US" sz="2000" b="1" baseline="30000" dirty="0">
                <a:latin typeface="Times New Roman" pitchFamily="18" charset="0"/>
                <a:cs typeface="Times New Roman" pitchFamily="18" charset="0"/>
              </a:rPr>
              <a:t>[</a:t>
            </a:r>
            <a:r>
              <a:rPr lang="en-US" sz="2000" b="1" baseline="30000" dirty="0" smtClean="0">
                <a:latin typeface="Times New Roman" pitchFamily="18" charset="0"/>
                <a:cs typeface="Times New Roman" pitchFamily="18" charset="0"/>
              </a:rPr>
              <a:t>1]</a:t>
            </a:r>
            <a:r>
              <a:rPr lang="en-US" sz="2000" b="1" dirty="0" smtClean="0">
                <a:latin typeface="Times New Roman" pitchFamily="18" charset="0"/>
                <a:cs typeface="Times New Roman" pitchFamily="18" charset="0"/>
              </a:rPr>
              <a:t> At </a:t>
            </a:r>
            <a:r>
              <a:rPr lang="en-US" sz="2000" b="1" dirty="0">
                <a:latin typeface="Times New Roman" pitchFamily="18" charset="0"/>
                <a:cs typeface="Times New Roman" pitchFamily="18" charset="0"/>
              </a:rPr>
              <a:t>that point scholars </a:t>
            </a:r>
            <a:r>
              <a:rPr lang="en-US" sz="2000" b="1" dirty="0" err="1">
                <a:latin typeface="Times New Roman" pitchFamily="18" charset="0"/>
                <a:cs typeface="Times New Roman" pitchFamily="18" charset="0"/>
              </a:rPr>
              <a:t>realised</a:t>
            </a:r>
            <a:r>
              <a:rPr lang="en-US" sz="2000" b="1" dirty="0">
                <a:latin typeface="Times New Roman" pitchFamily="18" charset="0"/>
                <a:cs typeface="Times New Roman" pitchFamily="18" charset="0"/>
              </a:rPr>
              <a:t> the text differed from the Vulgate and the </a:t>
            </a:r>
            <a:r>
              <a:rPr lang="en-US" sz="2000" b="1" dirty="0" err="1">
                <a:latin typeface="Times New Roman" pitchFamily="18" charset="0"/>
                <a:cs typeface="Times New Roman" pitchFamily="18" charset="0"/>
              </a:rPr>
              <a:t>Textus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Receptus</a:t>
            </a:r>
            <a:r>
              <a:rPr lang="en-US" sz="2000" b="1" dirty="0">
                <a:latin typeface="Times New Roman" pitchFamily="18" charset="0"/>
                <a:cs typeface="Times New Roman" pitchFamily="18" charset="0"/>
              </a:rPr>
              <a:t>.</a:t>
            </a:r>
            <a:r>
              <a:rPr lang="en-US" sz="2000" b="1" baseline="30000" dirty="0">
                <a:latin typeface="Times New Roman" pitchFamily="18" charset="0"/>
                <a:cs typeface="Times New Roman" pitchFamily="18" charset="0"/>
              </a:rPr>
              <a:t>[5]</a:t>
            </a:r>
            <a:endParaRPr lang="en-US" sz="2000" b="1" dirty="0">
              <a:latin typeface="Times New Roman" pitchFamily="18" charset="0"/>
              <a:cs typeface="Times New Roman" pitchFamily="18" charset="0"/>
            </a:endParaRPr>
          </a:p>
          <a:p>
            <a:r>
              <a:rPr lang="en-US" sz="2000" b="1" dirty="0">
                <a:latin typeface="Times New Roman" pitchFamily="18" charset="0"/>
                <a:cs typeface="Times New Roman" pitchFamily="18" charset="0"/>
              </a:rPr>
              <a:t>Current scholarship considers the Codex </a:t>
            </a:r>
            <a:r>
              <a:rPr lang="en-US" sz="2000" b="1" dirty="0" err="1">
                <a:latin typeface="Times New Roman" pitchFamily="18" charset="0"/>
                <a:cs typeface="Times New Roman" pitchFamily="18" charset="0"/>
              </a:rPr>
              <a:t>Vaticanus</a:t>
            </a:r>
            <a:r>
              <a:rPr lang="en-US" sz="2000" b="1" dirty="0">
                <a:latin typeface="Times New Roman" pitchFamily="18" charset="0"/>
                <a:cs typeface="Times New Roman" pitchFamily="18" charset="0"/>
              </a:rPr>
              <a:t> to be one of the best Greek texts of the New Testament,</a:t>
            </a:r>
            <a:r>
              <a:rPr lang="en-US" sz="2000" b="1" baseline="30000" dirty="0">
                <a:latin typeface="Times New Roman" pitchFamily="18" charset="0"/>
                <a:cs typeface="Times New Roman" pitchFamily="18" charset="0"/>
              </a:rPr>
              <a:t>[3]</a:t>
            </a:r>
            <a:r>
              <a:rPr lang="en-US" sz="2000" b="1" dirty="0">
                <a:latin typeface="Times New Roman" pitchFamily="18" charset="0"/>
                <a:cs typeface="Times New Roman" pitchFamily="18" charset="0"/>
              </a:rPr>
              <a:t> with that of the </a:t>
            </a:r>
            <a:r>
              <a:rPr lang="en-US" sz="2000" b="1" dirty="0" smtClean="0">
                <a:latin typeface="Times New Roman" pitchFamily="18" charset="0"/>
                <a:cs typeface="Times New Roman" pitchFamily="18" charset="0"/>
              </a:rPr>
              <a:t>Codex </a:t>
            </a:r>
            <a:r>
              <a:rPr lang="en-US" sz="2000" b="1" dirty="0" err="1" smtClean="0">
                <a:latin typeface="Times New Roman" pitchFamily="18" charset="0"/>
                <a:cs typeface="Times New Roman" pitchFamily="18" charset="0"/>
              </a:rPr>
              <a:t>Sinaiticus</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as its only competitor. Until the discovery by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of the </a:t>
            </a:r>
            <a:r>
              <a:rPr lang="en-US" sz="2000" b="1" dirty="0" err="1">
                <a:latin typeface="Times New Roman" pitchFamily="18" charset="0"/>
                <a:cs typeface="Times New Roman" pitchFamily="18" charset="0"/>
              </a:rPr>
              <a:t>Sinaiticus</a:t>
            </a:r>
            <a:r>
              <a:rPr lang="en-US" sz="2000" b="1" dirty="0">
                <a:latin typeface="Times New Roman" pitchFamily="18" charset="0"/>
                <a:cs typeface="Times New Roman" pitchFamily="18" charset="0"/>
              </a:rPr>
              <a:t> text, the Codex was unrivaled.</a:t>
            </a:r>
            <a:r>
              <a:rPr lang="en-US" sz="2000" b="1" baseline="30000" dirty="0">
                <a:latin typeface="Times New Roman" pitchFamily="18" charset="0"/>
                <a:cs typeface="Times New Roman" pitchFamily="18" charset="0"/>
              </a:rPr>
              <a:t>[6]</a:t>
            </a:r>
            <a:r>
              <a:rPr lang="en-US" sz="2000" b="1" dirty="0">
                <a:latin typeface="Times New Roman" pitchFamily="18" charset="0"/>
                <a:cs typeface="Times New Roman" pitchFamily="18" charset="0"/>
              </a:rPr>
              <a:t> It was extensively used by Westcott and </a:t>
            </a:r>
            <a:r>
              <a:rPr lang="en-US" sz="2000" b="1" dirty="0" err="1">
                <a:latin typeface="Times New Roman" pitchFamily="18" charset="0"/>
                <a:cs typeface="Times New Roman" pitchFamily="18" charset="0"/>
              </a:rPr>
              <a:t>Hort</a:t>
            </a:r>
            <a:r>
              <a:rPr lang="en-US" sz="2000" b="1" dirty="0">
                <a:latin typeface="Times New Roman" pitchFamily="18" charset="0"/>
                <a:cs typeface="Times New Roman" pitchFamily="18" charset="0"/>
              </a:rPr>
              <a:t> in their edition of The New Testament in the Original Greek in 1881.</a:t>
            </a:r>
            <a:r>
              <a:rPr lang="en-US" sz="2000" b="1" baseline="30000" dirty="0">
                <a:latin typeface="Times New Roman" pitchFamily="18" charset="0"/>
                <a:cs typeface="Times New Roman" pitchFamily="18" charset="0"/>
              </a:rPr>
              <a:t>[3]</a:t>
            </a:r>
            <a:r>
              <a:rPr lang="en-US" sz="2000" b="1" dirty="0">
                <a:latin typeface="Times New Roman" pitchFamily="18" charset="0"/>
                <a:cs typeface="Times New Roman" pitchFamily="18" charset="0"/>
              </a:rPr>
              <a:t> The most widely sold editions of the Greek New Testament are largely based on the text of the Codex </a:t>
            </a:r>
            <a:r>
              <a:rPr lang="en-US" sz="2000" b="1" dirty="0" err="1">
                <a:latin typeface="Times New Roman" pitchFamily="18" charset="0"/>
                <a:cs typeface="Times New Roman" pitchFamily="18" charset="0"/>
              </a:rPr>
              <a:t>Vaticanus</a:t>
            </a:r>
            <a:r>
              <a:rPr lang="en-US" sz="2000" b="1" dirty="0">
                <a:latin typeface="Times New Roman" pitchFamily="18" charset="0"/>
                <a:cs typeface="Times New Roman" pitchFamily="18" charset="0"/>
              </a:rPr>
              <a:t>.</a:t>
            </a:r>
            <a:r>
              <a:rPr lang="en-US" sz="2000" b="1" baseline="30000" dirty="0">
                <a:latin typeface="Times New Roman" pitchFamily="18" charset="0"/>
                <a:cs typeface="Times New Roman" pitchFamily="18" charset="0"/>
              </a:rPr>
              <a:t>[7</a:t>
            </a:r>
            <a:r>
              <a:rPr lang="en-US" sz="2000" b="1" baseline="30000"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Wikipedia.</a:t>
            </a:r>
            <a:endParaRPr lang="en-US" sz="2000" b="1" dirty="0">
              <a:latin typeface="Times New Roman" pitchFamily="18" charset="0"/>
              <a:cs typeface="Times New Roman" pitchFamily="18" charset="0"/>
            </a:endParaRPr>
          </a:p>
        </p:txBody>
      </p:sp>
      <p:sp>
        <p:nvSpPr>
          <p:cNvPr id="3" name="Rectangle 2"/>
          <p:cNvSpPr/>
          <p:nvPr/>
        </p:nvSpPr>
        <p:spPr>
          <a:xfrm>
            <a:off x="1878415" y="0"/>
            <a:ext cx="561576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vaticanus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5950341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14" y="20935"/>
            <a:ext cx="9144000" cy="6837065"/>
          </a:xfrm>
          <a:prstGeom prst="rect">
            <a:avLst/>
          </a:prstGeom>
        </p:spPr>
      </p:pic>
      <p:sp>
        <p:nvSpPr>
          <p:cNvPr id="2" name="Rectangle 1"/>
          <p:cNvSpPr/>
          <p:nvPr/>
        </p:nvSpPr>
        <p:spPr>
          <a:xfrm>
            <a:off x="781031" y="20935"/>
            <a:ext cx="758194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Constantine the great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4514" y="3686629"/>
            <a:ext cx="4757057" cy="3108543"/>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It has been speculated that Codex </a:t>
            </a:r>
            <a:r>
              <a:rPr lang="en-US" sz="2800" b="1" dirty="0" err="1">
                <a:solidFill>
                  <a:schemeClr val="bg1"/>
                </a:solidFill>
                <a:latin typeface="Times New Roman" pitchFamily="18" charset="0"/>
                <a:cs typeface="Times New Roman" pitchFamily="18" charset="0"/>
              </a:rPr>
              <a:t>Sinaiticus</a:t>
            </a:r>
            <a:r>
              <a:rPr lang="en-US" sz="2800" b="1" dirty="0">
                <a:solidFill>
                  <a:schemeClr val="bg1"/>
                </a:solidFill>
                <a:latin typeface="Times New Roman" pitchFamily="18" charset="0"/>
                <a:cs typeface="Times New Roman" pitchFamily="18" charset="0"/>
              </a:rPr>
              <a:t> and Codex </a:t>
            </a:r>
            <a:r>
              <a:rPr lang="en-US" sz="2800" b="1" dirty="0" err="1">
                <a:solidFill>
                  <a:schemeClr val="bg1"/>
                </a:solidFill>
                <a:latin typeface="Times New Roman" pitchFamily="18" charset="0"/>
                <a:cs typeface="Times New Roman" pitchFamily="18" charset="0"/>
              </a:rPr>
              <a:t>Vaticanus</a:t>
            </a:r>
            <a:r>
              <a:rPr lang="en-US" sz="2800" b="1" dirty="0">
                <a:solidFill>
                  <a:schemeClr val="bg1"/>
                </a:solidFill>
                <a:latin typeface="Times New Roman" pitchFamily="18" charset="0"/>
                <a:cs typeface="Times New Roman" pitchFamily="18" charset="0"/>
              </a:rPr>
              <a:t> were part of a project ordered by Emperor Constantine the </a:t>
            </a:r>
            <a:r>
              <a:rPr lang="en-US" sz="2800" b="1" dirty="0" smtClean="0">
                <a:solidFill>
                  <a:schemeClr val="bg1"/>
                </a:solidFill>
                <a:latin typeface="Times New Roman" pitchFamily="18" charset="0"/>
                <a:cs typeface="Times New Roman" pitchFamily="18" charset="0"/>
              </a:rPr>
              <a:t>Great to </a:t>
            </a:r>
            <a:r>
              <a:rPr lang="en-US" sz="2800" b="1" dirty="0">
                <a:solidFill>
                  <a:schemeClr val="bg1"/>
                </a:solidFill>
                <a:latin typeface="Times New Roman" pitchFamily="18" charset="0"/>
                <a:cs typeface="Times New Roman" pitchFamily="18" charset="0"/>
              </a:rPr>
              <a:t>produce 50 copies of the </a:t>
            </a:r>
            <a:r>
              <a:rPr lang="en-US" sz="2800" b="1" dirty="0" smtClean="0">
                <a:solidFill>
                  <a:schemeClr val="bg1"/>
                </a:solidFill>
                <a:latin typeface="Times New Roman" pitchFamily="18" charset="0"/>
                <a:cs typeface="Times New Roman" pitchFamily="18" charset="0"/>
              </a:rPr>
              <a:t>Bible</a:t>
            </a:r>
            <a:r>
              <a:rPr lang="en-US" sz="2800" b="1"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42275540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83399"/>
          </a:xfrm>
          <a:prstGeom prst="rect">
            <a:avLst/>
          </a:prstGeom>
        </p:spPr>
      </p:pic>
      <p:sp>
        <p:nvSpPr>
          <p:cNvPr id="4" name="TextBox 3"/>
          <p:cNvSpPr txBox="1"/>
          <p:nvPr/>
        </p:nvSpPr>
        <p:spPr>
          <a:xfrm>
            <a:off x="228600" y="2300237"/>
            <a:ext cx="6096000" cy="3693319"/>
          </a:xfrm>
          <a:prstGeom prst="rect">
            <a:avLst/>
          </a:prstGeom>
          <a:noFill/>
        </p:spPr>
        <p:txBody>
          <a:bodyPr wrap="square" rtlCol="0">
            <a:spAutoFit/>
          </a:bodyPr>
          <a:lstStyle/>
          <a:p>
            <a:r>
              <a:rPr lang="en-US" sz="2400" b="1" dirty="0"/>
              <a:t>Codex </a:t>
            </a:r>
            <a:r>
              <a:rPr lang="en-US" sz="2400" b="1" dirty="0" err="1"/>
              <a:t>Alexandrinus</a:t>
            </a:r>
            <a:r>
              <a:rPr lang="en-US" sz="2400" b="1" dirty="0"/>
              <a:t> was the first of the greater manuscripts to be made accessible to scholars. It is a 5th century manuscript of the Greek Bible,</a:t>
            </a:r>
            <a:r>
              <a:rPr lang="en-US" sz="2400" b="1" baseline="30000" dirty="0"/>
              <a:t>[n 1]</a:t>
            </a:r>
            <a:r>
              <a:rPr lang="en-US" sz="2400" b="1" dirty="0"/>
              <a:t> containing the majority of the Septuagint and the New Testament.</a:t>
            </a:r>
            <a:r>
              <a:rPr lang="en-US" sz="2400" b="1" baseline="30000" dirty="0"/>
              <a:t>[1]</a:t>
            </a:r>
            <a:r>
              <a:rPr lang="en-US" sz="2400" b="1" dirty="0"/>
              <a:t> It received the name </a:t>
            </a:r>
            <a:r>
              <a:rPr lang="en-US" sz="2400" b="1" i="1" dirty="0" err="1"/>
              <a:t>Alexandrinus</a:t>
            </a:r>
            <a:r>
              <a:rPr lang="en-US" sz="2400" b="1" dirty="0"/>
              <a:t> from its having been brought by the Eastern Orthodox Patriarch Cyril </a:t>
            </a:r>
            <a:r>
              <a:rPr lang="en-US" sz="2400" b="1" dirty="0" err="1"/>
              <a:t>Lucaris</a:t>
            </a:r>
            <a:r>
              <a:rPr lang="en-US" sz="2400" b="1" dirty="0"/>
              <a:t> from Alexandria to Constantinople (17</a:t>
            </a:r>
            <a:r>
              <a:rPr lang="en-US" sz="2400" b="1" baseline="30000" dirty="0"/>
              <a:t>th</a:t>
            </a:r>
            <a:r>
              <a:rPr lang="en-US" sz="2400" b="1" dirty="0"/>
              <a:t> Century).</a:t>
            </a:r>
            <a:r>
              <a:rPr lang="en-US" sz="2400" b="1" baseline="30000" dirty="0"/>
              <a:t>[2] Wikipedia</a:t>
            </a:r>
            <a:endParaRPr lang="en-US" sz="2400" b="1" dirty="0"/>
          </a:p>
          <a:p>
            <a:endParaRPr lang="en-US" dirty="0"/>
          </a:p>
        </p:txBody>
      </p:sp>
      <p:sp>
        <p:nvSpPr>
          <p:cNvPr id="5" name="Rectangle 4"/>
          <p:cNvSpPr/>
          <p:nvPr/>
        </p:nvSpPr>
        <p:spPr>
          <a:xfrm>
            <a:off x="1295400" y="35449"/>
            <a:ext cx="688335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alexandrinus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TextBox 5"/>
          <p:cNvSpPr txBox="1"/>
          <p:nvPr/>
        </p:nvSpPr>
        <p:spPr>
          <a:xfrm>
            <a:off x="7964673" y="6322367"/>
            <a:ext cx="1143000" cy="461665"/>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Egypt</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9043873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1279600" y="228600"/>
            <a:ext cx="688335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alexandrinus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7170" name="Picture 2" descr="File:CodeAlexandrinusFol65vExplLuk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0" y="2519900"/>
            <a:ext cx="3333750" cy="43434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1371600"/>
            <a:ext cx="5257800" cy="5170646"/>
          </a:xfrm>
          <a:prstGeom prst="rect">
            <a:avLst/>
          </a:prstGeom>
          <a:noFill/>
        </p:spPr>
        <p:txBody>
          <a:bodyPr wrap="square" rtlCol="0">
            <a:spAutoFit/>
          </a:bodyPr>
          <a:lstStyle/>
          <a:p>
            <a:r>
              <a:rPr lang="en-US" sz="2400" b="1" dirty="0">
                <a:latin typeface="Times New Roman" pitchFamily="18" charset="0"/>
                <a:cs typeface="Times New Roman" pitchFamily="18" charset="0"/>
              </a:rPr>
              <a:t>The codex </a:t>
            </a:r>
            <a:r>
              <a:rPr lang="en-US" sz="2400" b="1" dirty="0" err="1">
                <a:latin typeface="Times New Roman" pitchFamily="18" charset="0"/>
                <a:cs typeface="Times New Roman" pitchFamily="18" charset="0"/>
              </a:rPr>
              <a:t>Alexandrinus</a:t>
            </a:r>
            <a:r>
              <a:rPr lang="en-US" sz="2400" b="1" dirty="0">
                <a:latin typeface="Times New Roman" pitchFamily="18" charset="0"/>
                <a:cs typeface="Times New Roman" pitchFamily="18" charset="0"/>
              </a:rPr>
              <a:t> contains almost a complete copy of the LXX, including the deuterocanonical books 3 and 4 Maccabees, Psalm 151 and the 14 Odes. The "Epistle to </a:t>
            </a:r>
            <a:r>
              <a:rPr lang="en-US" sz="2400" b="1" dirty="0" err="1">
                <a:latin typeface="Times New Roman" pitchFamily="18" charset="0"/>
                <a:cs typeface="Times New Roman" pitchFamily="18" charset="0"/>
              </a:rPr>
              <a:t>Marcellinus</a:t>
            </a:r>
            <a:r>
              <a:rPr lang="en-US" sz="2400" b="1" dirty="0">
                <a:latin typeface="Times New Roman" pitchFamily="18" charset="0"/>
                <a:cs typeface="Times New Roman" pitchFamily="18" charset="0"/>
              </a:rPr>
              <a:t>" attributed to Saint Athanasius and the </a:t>
            </a:r>
            <a:r>
              <a:rPr lang="en-US" sz="2400" b="1" dirty="0" err="1">
                <a:latin typeface="Times New Roman" pitchFamily="18" charset="0"/>
                <a:cs typeface="Times New Roman" pitchFamily="18" charset="0"/>
              </a:rPr>
              <a:t>Eusebian</a:t>
            </a:r>
            <a:r>
              <a:rPr lang="en-US" sz="2400" b="1" dirty="0">
                <a:latin typeface="Times New Roman" pitchFamily="18" charset="0"/>
                <a:cs typeface="Times New Roman" pitchFamily="18" charset="0"/>
              </a:rPr>
              <a:t> summary of the Psalms are inserted before the Book of Psalms. It also contains all of the books of the New Testament, in addition to 1 Clement (lacking 57:7-63) and the homily known as 2 Clement (up to 12:5a). Wikipedia. </a:t>
            </a:r>
          </a:p>
          <a:p>
            <a:endParaRPr lang="en-US" dirty="0"/>
          </a:p>
        </p:txBody>
      </p:sp>
    </p:spTree>
    <p:extLst>
      <p:ext uri="{BB962C8B-B14F-4D97-AF65-F5344CB8AC3E}">
        <p14:creationId xmlns:p14="http://schemas.microsoft.com/office/powerpoint/2010/main" val="30862309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2150" y="2362200"/>
            <a:ext cx="3371849" cy="4495800"/>
          </a:xfrm>
          <a:prstGeom prst="rect">
            <a:avLst/>
          </a:prstGeom>
        </p:spPr>
      </p:pic>
      <p:sp>
        <p:nvSpPr>
          <p:cNvPr id="2" name="TextBox 1"/>
          <p:cNvSpPr txBox="1"/>
          <p:nvPr/>
        </p:nvSpPr>
        <p:spPr>
          <a:xfrm>
            <a:off x="264885" y="1066800"/>
            <a:ext cx="5638801" cy="5324535"/>
          </a:xfrm>
          <a:prstGeom prst="rect">
            <a:avLst/>
          </a:prstGeom>
          <a:noFill/>
        </p:spPr>
        <p:txBody>
          <a:bodyPr wrap="square" rtlCol="0">
            <a:spAutoFit/>
          </a:bodyPr>
          <a:lstStyle/>
          <a:p>
            <a:r>
              <a:rPr lang="en-US" sz="2000" b="1" dirty="0">
                <a:latin typeface="Times New Roman" pitchFamily="18" charset="0"/>
                <a:cs typeface="Times New Roman" pitchFamily="18" charset="0"/>
              </a:rPr>
              <a:t>Codex </a:t>
            </a:r>
            <a:r>
              <a:rPr lang="en-US" sz="2000" b="1" dirty="0" err="1">
                <a:latin typeface="Times New Roman" pitchFamily="18" charset="0"/>
                <a:cs typeface="Times New Roman" pitchFamily="18" charset="0"/>
              </a:rPr>
              <a:t>Ephraemi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Rescriptus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housed in Paris</a:t>
            </a:r>
            <a:r>
              <a:rPr lang="en-US" sz="2000" b="1" dirty="0">
                <a:latin typeface="Times New Roman" pitchFamily="18" charset="0"/>
                <a:cs typeface="Times New Roman" pitchFamily="18" charset="0"/>
              </a:rPr>
              <a:t>, National Library of France, </a:t>
            </a:r>
            <a:r>
              <a:rPr lang="en-US" sz="2000" b="1" dirty="0" smtClean="0">
                <a:latin typeface="Times New Roman" pitchFamily="18" charset="0"/>
                <a:cs typeface="Times New Roman" pitchFamily="18" charset="0"/>
              </a:rPr>
              <a:t>is </a:t>
            </a:r>
            <a:r>
              <a:rPr lang="en-US" sz="2000" b="1" dirty="0">
                <a:latin typeface="Times New Roman" pitchFamily="18" charset="0"/>
                <a:cs typeface="Times New Roman" pitchFamily="18" charset="0"/>
              </a:rPr>
              <a:t>an early 5th century Greek manuscript of the </a:t>
            </a:r>
            <a:r>
              <a:rPr lang="en-US" sz="2000" b="1" dirty="0" smtClean="0">
                <a:latin typeface="Times New Roman" pitchFamily="18" charset="0"/>
                <a:cs typeface="Times New Roman" pitchFamily="18" charset="0"/>
              </a:rPr>
              <a:t>Bible,  </a:t>
            </a:r>
            <a:r>
              <a:rPr lang="en-US" sz="2000" b="1" dirty="0">
                <a:latin typeface="Times New Roman" pitchFamily="18" charset="0"/>
                <a:cs typeface="Times New Roman" pitchFamily="18" charset="0"/>
              </a:rPr>
              <a:t>the last in the group of the four great uncial manuscripts of the Greek </a:t>
            </a:r>
            <a:r>
              <a:rPr lang="en-US" sz="2000" b="1" dirty="0" smtClean="0">
                <a:latin typeface="Times New Roman" pitchFamily="18" charset="0"/>
                <a:cs typeface="Times New Roman" pitchFamily="18" charset="0"/>
              </a:rPr>
              <a:t>Bible. The </a:t>
            </a:r>
            <a:r>
              <a:rPr lang="en-US" sz="2000" b="1" dirty="0">
                <a:latin typeface="Times New Roman" pitchFamily="18" charset="0"/>
                <a:cs typeface="Times New Roman" pitchFamily="18" charset="0"/>
              </a:rPr>
              <a:t>manuscript is lacunose. Originally the whole Bible seems to have been contained in it.</a:t>
            </a:r>
          </a:p>
          <a:p>
            <a:r>
              <a:rPr lang="en-US" sz="2000" b="1" dirty="0">
                <a:latin typeface="Times New Roman" pitchFamily="18" charset="0"/>
                <a:cs typeface="Times New Roman" pitchFamily="18" charset="0"/>
              </a:rPr>
              <a:t>It receives its name, as a </a:t>
            </a:r>
            <a:r>
              <a:rPr lang="en-US" sz="2000" b="1" i="1" dirty="0">
                <a:latin typeface="Times New Roman" pitchFamily="18" charset="0"/>
                <a:cs typeface="Times New Roman" pitchFamily="18" charset="0"/>
              </a:rPr>
              <a:t>codex</a:t>
            </a:r>
            <a:r>
              <a:rPr lang="en-US" sz="2000" b="1" dirty="0">
                <a:latin typeface="Times New Roman" pitchFamily="18" charset="0"/>
                <a:cs typeface="Times New Roman" pitchFamily="18" charset="0"/>
              </a:rPr>
              <a:t> in which the treatises of </a:t>
            </a:r>
            <a:r>
              <a:rPr lang="en-US" sz="2000" b="1" dirty="0" err="1">
                <a:latin typeface="Times New Roman" pitchFamily="18" charset="0"/>
                <a:cs typeface="Times New Roman" pitchFamily="18" charset="0"/>
              </a:rPr>
              <a:t>Ephraem</a:t>
            </a:r>
            <a:r>
              <a:rPr lang="en-US" sz="2000" b="1" dirty="0">
                <a:latin typeface="Times New Roman" pitchFamily="18" charset="0"/>
                <a:cs typeface="Times New Roman" pitchFamily="18" charset="0"/>
              </a:rPr>
              <a:t> the Syrian, in Greek translations, were written over (</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rescriptus</a:t>
            </a:r>
            <a:r>
              <a:rPr lang="en-US" sz="2000" b="1" i="1" dirty="0">
                <a:latin typeface="Times New Roman" pitchFamily="18" charset="0"/>
                <a:cs typeface="Times New Roman" pitchFamily="18" charset="0"/>
              </a:rPr>
              <a:t>"</a:t>
            </a:r>
            <a:r>
              <a:rPr lang="en-US" sz="2000" b="1" dirty="0">
                <a:latin typeface="Times New Roman" pitchFamily="18" charset="0"/>
                <a:cs typeface="Times New Roman" pitchFamily="18" charset="0"/>
              </a:rPr>
              <a:t>) a former text that had been washed off its vellum pages, thus forming a palimpsest.</a:t>
            </a:r>
            <a:r>
              <a:rPr lang="en-US" sz="2000" b="1" baseline="30000" dirty="0">
                <a:latin typeface="Times New Roman" pitchFamily="18" charset="0"/>
                <a:cs typeface="Times New Roman" pitchFamily="18" charset="0"/>
              </a:rPr>
              <a:t>[1]</a:t>
            </a:r>
            <a:r>
              <a:rPr lang="en-US" sz="2000" b="1" dirty="0">
                <a:latin typeface="Times New Roman" pitchFamily="18" charset="0"/>
                <a:cs typeface="Times New Roman" pitchFamily="18" charset="0"/>
              </a:rPr>
              <a:t> The later text was produced in the 12th century. The effacement of the original text was incomplete, for beneath the text of </a:t>
            </a:r>
            <a:r>
              <a:rPr lang="en-US" sz="2000" b="1" dirty="0" err="1">
                <a:latin typeface="Times New Roman" pitchFamily="18" charset="0"/>
                <a:cs typeface="Times New Roman" pitchFamily="18" charset="0"/>
              </a:rPr>
              <a:t>Ephraem</a:t>
            </a:r>
            <a:r>
              <a:rPr lang="en-US" sz="2000" b="1" dirty="0">
                <a:latin typeface="Times New Roman" pitchFamily="18" charset="0"/>
                <a:cs typeface="Times New Roman" pitchFamily="18" charset="0"/>
              </a:rPr>
              <a:t> are the remains of what was once a complete Bible, containing both the Old Testament and the </a:t>
            </a:r>
            <a:r>
              <a:rPr lang="en-US" sz="2000" b="1" dirty="0" smtClean="0">
                <a:latin typeface="Times New Roman" pitchFamily="18" charset="0"/>
                <a:cs typeface="Times New Roman" pitchFamily="18" charset="0"/>
              </a:rPr>
              <a:t>New. Wikipedia</a:t>
            </a:r>
            <a:endParaRPr lang="en-US" sz="2000" b="1" dirty="0">
              <a:latin typeface="Times New Roman" pitchFamily="18" charset="0"/>
              <a:cs typeface="Times New Roman" pitchFamily="18" charset="0"/>
            </a:endParaRPr>
          </a:p>
        </p:txBody>
      </p:sp>
      <p:sp>
        <p:nvSpPr>
          <p:cNvPr id="5" name="TextBox 4"/>
          <p:cNvSpPr txBox="1"/>
          <p:nvPr/>
        </p:nvSpPr>
        <p:spPr>
          <a:xfrm>
            <a:off x="6033211" y="2380734"/>
            <a:ext cx="3110788"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 Notre Dame</a:t>
            </a: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in Paris, France</a:t>
            </a:r>
            <a:endParaRPr lang="en-US" b="1" dirty="0">
              <a:latin typeface="Times New Roman" pitchFamily="18" charset="0"/>
              <a:cs typeface="Times New Roman" pitchFamily="18" charset="0"/>
            </a:endParaRPr>
          </a:p>
        </p:txBody>
      </p:sp>
      <p:sp>
        <p:nvSpPr>
          <p:cNvPr id="6" name="Rectangle 5"/>
          <p:cNvSpPr/>
          <p:nvPr/>
        </p:nvSpPr>
        <p:spPr>
          <a:xfrm>
            <a:off x="0" y="0"/>
            <a:ext cx="7401321" cy="76944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4400" b="1" cap="all" dirty="0" err="1">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Ephraemi</a:t>
            </a:r>
            <a:r>
              <a:rPr lang="en-US" sz="4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4400" b="1" cap="all" dirty="0" err="1">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rescriptus</a:t>
            </a:r>
            <a:endParaRPr lang="en-US" sz="4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0008357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569439" y="152400"/>
            <a:ext cx="8055923"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Codex </a:t>
            </a:r>
            <a:r>
              <a:rPr lang="en-US" sz="48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Ephraemi</a:t>
            </a:r>
            <a:r>
              <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48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rescriptus</a:t>
            </a:r>
            <a:endParaRPr lang="en-US" sz="4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9218" name="Picture 2" descr="File:Codex ephremi.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33889"/>
            <a:ext cx="7620000" cy="4238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69439" y="1001540"/>
            <a:ext cx="7620000" cy="1908215"/>
          </a:xfrm>
          <a:prstGeom prst="rect">
            <a:avLst/>
          </a:prstGeom>
          <a:noFill/>
        </p:spPr>
        <p:txBody>
          <a:bodyPr wrap="square" rtlCol="0">
            <a:spAutoFit/>
          </a:bodyPr>
          <a:lstStyle/>
          <a:p>
            <a:r>
              <a:rPr lang="en-US" sz="2000" b="1" dirty="0">
                <a:latin typeface="Times New Roman" pitchFamily="18" charset="0"/>
                <a:cs typeface="Times New Roman" pitchFamily="18" charset="0"/>
              </a:rPr>
              <a:t>There are only 209 leaves of the Codex surviving, of which 145 belong to the New Testament and 64 to the Old Testament. </a:t>
            </a: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text is written in a single column per page, 40-46 lines per page, on parchment leaves</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 lower text of the palimpsest was deciphered by </a:t>
            </a:r>
            <a:r>
              <a:rPr lang="en-US" sz="2000" b="1" dirty="0" err="1">
                <a:latin typeface="Times New Roman" pitchFamily="18" charset="0"/>
                <a:cs typeface="Times New Roman" pitchFamily="18" charset="0"/>
              </a:rPr>
              <a:t>Tischendorf</a:t>
            </a:r>
            <a:r>
              <a:rPr lang="en-US" sz="2000" b="1" dirty="0">
                <a:latin typeface="Times New Roman" pitchFamily="18" charset="0"/>
                <a:cs typeface="Times New Roman" pitchFamily="18" charset="0"/>
              </a:rPr>
              <a:t> in </a:t>
            </a:r>
            <a:r>
              <a:rPr lang="en-US" sz="2000" b="1" dirty="0" smtClean="0">
                <a:latin typeface="Times New Roman" pitchFamily="18" charset="0"/>
                <a:cs typeface="Times New Roman" pitchFamily="18" charset="0"/>
              </a:rPr>
              <a:t>1840-1841.</a:t>
            </a:r>
            <a:endParaRPr lang="en-US" sz="2000" b="1"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8136240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997" y="675607"/>
            <a:ext cx="7918005" cy="5506785"/>
          </a:xfrm>
          <a:prstGeom prst="rect">
            <a:avLst/>
          </a:prstGeom>
        </p:spPr>
      </p:pic>
      <p:sp>
        <p:nvSpPr>
          <p:cNvPr id="3" name="Rectangle 2"/>
          <p:cNvSpPr/>
          <p:nvPr/>
        </p:nvSpPr>
        <p:spPr>
          <a:xfrm>
            <a:off x="964189" y="675607"/>
            <a:ext cx="721563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Dead sea scroll texts</a:t>
            </a:r>
            <a:endParaRPr lang="en-US" sz="5400" b="1" cap="all" spc="0"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3124200" y="5334000"/>
            <a:ext cx="5181600" cy="461665"/>
          </a:xfrm>
          <a:prstGeom prst="rect">
            <a:avLst/>
          </a:prstGeom>
          <a:noFill/>
        </p:spPr>
        <p:txBody>
          <a:bodyPr wrap="square" rtlCol="0">
            <a:spAutoFit/>
          </a:bodyPr>
          <a:lstStyle/>
          <a:p>
            <a:r>
              <a:rPr lang="en-US" sz="2400" b="1" dirty="0" smtClean="0"/>
              <a:t>Table for copying scriptures at Qumran.</a:t>
            </a:r>
            <a:endParaRPr lang="en-US" sz="2400" b="1" dirty="0"/>
          </a:p>
        </p:txBody>
      </p:sp>
    </p:spTree>
    <p:extLst>
      <p:ext uri="{BB962C8B-B14F-4D97-AF65-F5344CB8AC3E}">
        <p14:creationId xmlns:p14="http://schemas.microsoft.com/office/powerpoint/2010/main" val="35339202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Rectangle 2"/>
          <p:cNvSpPr/>
          <p:nvPr/>
        </p:nvSpPr>
        <p:spPr>
          <a:xfrm>
            <a:off x="228600" y="25067"/>
            <a:ext cx="3140603"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Qumran </a:t>
            </a:r>
          </a:p>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Inkwell</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381000" y="2286000"/>
            <a:ext cx="3276600" cy="2523768"/>
          </a:xfrm>
          <a:prstGeom prst="rect">
            <a:avLst/>
          </a:prstGeom>
          <a:noFill/>
        </p:spPr>
        <p:txBody>
          <a:bodyPr wrap="square" rtlCol="0">
            <a:spAutoFit/>
          </a:bodyPr>
          <a:lstStyle/>
          <a:p>
            <a:r>
              <a:rPr lang="en-US" sz="2800" b="1" dirty="0">
                <a:latin typeface="Times New Roman" pitchFamily="18" charset="0"/>
                <a:cs typeface="Times New Roman" pitchFamily="18" charset="0"/>
              </a:rPr>
              <a:t>The most popular books in the </a:t>
            </a:r>
            <a:r>
              <a:rPr lang="en-US" sz="2800" b="1" dirty="0" smtClean="0">
                <a:latin typeface="Times New Roman" pitchFamily="18" charset="0"/>
                <a:cs typeface="Times New Roman" pitchFamily="18" charset="0"/>
              </a:rPr>
              <a:t>Dead Sea Scrolls are </a:t>
            </a:r>
            <a:r>
              <a:rPr lang="en-US" sz="2800" b="1" dirty="0">
                <a:latin typeface="Times New Roman" pitchFamily="18" charset="0"/>
                <a:cs typeface="Times New Roman" pitchFamily="18" charset="0"/>
              </a:rPr>
              <a:t>Isaiah, Psalms, and Deuteronomy. </a:t>
            </a:r>
          </a:p>
          <a:p>
            <a:endParaRPr lang="en-US" dirty="0"/>
          </a:p>
        </p:txBody>
      </p:sp>
    </p:spTree>
    <p:extLst>
      <p:ext uri="{BB962C8B-B14F-4D97-AF65-F5344CB8AC3E}">
        <p14:creationId xmlns:p14="http://schemas.microsoft.com/office/powerpoint/2010/main" val="1069237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64000"/>
                    </a14:imgEffect>
                  </a14:imgLayer>
                </a14:imgProps>
              </a:ex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Rectangle 2"/>
          <p:cNvSpPr/>
          <p:nvPr/>
        </p:nvSpPr>
        <p:spPr>
          <a:xfrm>
            <a:off x="-15240" y="7620"/>
            <a:ext cx="657051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Liberal Minimalists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380828" y="5943600"/>
            <a:ext cx="8678017"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Fundamentalist Maximalists</a:t>
            </a:r>
            <a:endParaRPr lang="en-US" sz="48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152399" y="930950"/>
            <a:ext cx="8906445" cy="5016758"/>
          </a:xfrm>
          <a:prstGeom prst="rect">
            <a:avLst/>
          </a:prstGeom>
          <a:noFill/>
        </p:spPr>
        <p:txBody>
          <a:bodyPr wrap="square" rtlCol="0">
            <a:spAutoFit/>
          </a:bodyPr>
          <a:lstStyle/>
          <a:p>
            <a:r>
              <a:rPr lang="en-US" sz="2000" b="1" dirty="0" smtClean="0"/>
              <a:t>Before the discovery of the Dead Sea Scrolls many liberals thought that the Old Testament was not accurately copied. It is like whispering in someone’s ear and passing the message around the room. It is all jumbled up at the end. The Dead Sea Scrolls showed how accurately the Old Testament (</a:t>
            </a:r>
            <a:r>
              <a:rPr lang="en-US" sz="2000" b="1" dirty="0" err="1" smtClean="0"/>
              <a:t>Tanakh</a:t>
            </a:r>
            <a:r>
              <a:rPr lang="en-US" sz="2000" b="1" dirty="0" smtClean="0"/>
              <a:t>) had been copied, but the devil is in the details.  The Dead Sea Scrolls are </a:t>
            </a:r>
            <a:r>
              <a:rPr lang="en-US" sz="2000" b="1" dirty="0"/>
              <a:t>like a two edged sword that can cut both ways. It can show certain things may be false and certain things to be true. Much depends on how you interpret the data. In Biblical Archaeology there are the maximalists who believe the Bible is more trustworthy, and the minimalists who believe the Bible is not very trustworthy historically.  </a:t>
            </a:r>
            <a:r>
              <a:rPr lang="en-US" sz="2000" b="1" dirty="0" smtClean="0"/>
              <a:t>Fundamentalists on the other hand see every word being reserved. Some extremes see the KJV 1611 as the only inspired word of God. In the Dead Sea Scrolls we see that a paragraph was missing, and also lines,  and words went missing. Verses, chapters, and psalms have been rearranged. There are rewritten texts, and at least three major editions of the Old Testament.  Yes, it has been copied very accurately, yet there have been many minor changes, and some major changes. The best answer lies somewhere between these extremes.</a:t>
            </a:r>
            <a:endParaRPr lang="en-US" sz="2000" b="1" dirty="0"/>
          </a:p>
        </p:txBody>
      </p:sp>
    </p:spTree>
    <p:extLst>
      <p:ext uri="{BB962C8B-B14F-4D97-AF65-F5344CB8AC3E}">
        <p14:creationId xmlns:p14="http://schemas.microsoft.com/office/powerpoint/2010/main" val="3698708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pic>
        <p:nvPicPr>
          <p:cNvPr id="2050" name="Picture 2" descr="The Dead Sea Scrolls 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10000"/>
            <a:ext cx="1905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228600"/>
            <a:ext cx="8534400" cy="3046988"/>
          </a:xfrm>
          <a:prstGeom prst="rect">
            <a:avLst/>
          </a:prstGeom>
          <a:noFill/>
        </p:spPr>
        <p:txBody>
          <a:bodyPr wrap="square" rtlCol="0">
            <a:spAutoFit/>
          </a:bodyPr>
          <a:lstStyle/>
          <a:p>
            <a:r>
              <a:rPr lang="en-US" sz="2400" b="1" dirty="0">
                <a:latin typeface="Times New Roman" pitchFamily="18" charset="0"/>
                <a:cs typeface="Times New Roman" pitchFamily="18" charset="0"/>
              </a:rPr>
              <a:t>Three of the most important Biblical texts from Qumran are: (1) The </a:t>
            </a:r>
            <a:r>
              <a:rPr lang="en-US" sz="2400" b="1" dirty="0" smtClean="0">
                <a:latin typeface="Times New Roman" pitchFamily="18" charset="0"/>
                <a:cs typeface="Times New Roman" pitchFamily="18" charset="0"/>
              </a:rPr>
              <a:t>Great Isaiah </a:t>
            </a:r>
            <a:r>
              <a:rPr lang="en-US" sz="2400" b="1" dirty="0">
                <a:latin typeface="Times New Roman" pitchFamily="18" charset="0"/>
                <a:cs typeface="Times New Roman" pitchFamily="18" charset="0"/>
              </a:rPr>
              <a:t>Scroll from Cave </a:t>
            </a:r>
            <a:r>
              <a:rPr lang="en-US" sz="2400" b="1" dirty="0" smtClean="0">
                <a:latin typeface="Times New Roman" pitchFamily="18" charset="0"/>
                <a:cs typeface="Times New Roman" pitchFamily="18" charset="0"/>
              </a:rPr>
              <a:t>1. (2</a:t>
            </a:r>
            <a:r>
              <a:rPr lang="en-US" sz="2400" b="1" dirty="0">
                <a:latin typeface="Times New Roman" pitchFamily="18" charset="0"/>
                <a:cs typeface="Times New Roman" pitchFamily="18" charset="0"/>
              </a:rPr>
              <a:t>) The Habakkuk Commentary from Cave 1 which uses the </a:t>
            </a:r>
            <a:r>
              <a:rPr lang="en-US" sz="2400" b="1" dirty="0" err="1">
                <a:latin typeface="Times New Roman" pitchFamily="18" charset="0"/>
                <a:cs typeface="Times New Roman" pitchFamily="18" charset="0"/>
              </a:rPr>
              <a:t>pesher</a:t>
            </a:r>
            <a:r>
              <a:rPr lang="en-US" sz="2400" b="1" dirty="0">
                <a:latin typeface="Times New Roman" pitchFamily="18" charset="0"/>
                <a:cs typeface="Times New Roman" pitchFamily="18" charset="0"/>
              </a:rPr>
              <a:t> method of interpretation, and the name Yahweh is written in </a:t>
            </a:r>
            <a:r>
              <a:rPr lang="en-US" sz="2400" b="1" dirty="0" err="1">
                <a:latin typeface="Times New Roman" pitchFamily="18" charset="0"/>
                <a:cs typeface="Times New Roman" pitchFamily="18" charset="0"/>
              </a:rPr>
              <a:t>paleo</a:t>
            </a:r>
            <a:r>
              <a:rPr lang="en-US" sz="2400" b="1" dirty="0">
                <a:latin typeface="Times New Roman" pitchFamily="18" charset="0"/>
                <a:cs typeface="Times New Roman" pitchFamily="18" charset="0"/>
              </a:rPr>
              <a:t>-Hebrew. (3) The Psalm scroll from Cave 11 contains 41 canonical psalms and 7 apocryphal psalms mixed in among them. The order of the psalms differs largely from the MT (</a:t>
            </a:r>
            <a:r>
              <a:rPr lang="en-US" sz="2400" b="1" dirty="0" err="1">
                <a:latin typeface="Times New Roman" pitchFamily="18" charset="0"/>
                <a:cs typeface="Times New Roman" pitchFamily="18" charset="0"/>
              </a:rPr>
              <a:t>Wurthwein</a:t>
            </a:r>
            <a:r>
              <a:rPr lang="en-US" sz="2400" b="1" dirty="0">
                <a:latin typeface="Times New Roman" pitchFamily="18" charset="0"/>
                <a:cs typeface="Times New Roman" pitchFamily="18" charset="0"/>
              </a:rPr>
              <a:t> 1979, 32). </a:t>
            </a:r>
            <a:r>
              <a:rPr lang="en-US" sz="2400" b="1" dirty="0" smtClean="0">
                <a:latin typeface="Times New Roman" pitchFamily="18" charset="0"/>
                <a:cs typeface="Times New Roman" pitchFamily="18" charset="0"/>
              </a:rPr>
              <a:t> </a:t>
            </a:r>
            <a:endParaRPr lang="en-US" sz="2400" b="1" dirty="0">
              <a:latin typeface="Times New Roman" pitchFamily="18" charset="0"/>
              <a:cs typeface="Times New Roman" pitchFamily="18" charset="0"/>
            </a:endParaRPr>
          </a:p>
        </p:txBody>
      </p:sp>
      <p:sp>
        <p:nvSpPr>
          <p:cNvPr id="3" name="TextBox 2"/>
          <p:cNvSpPr txBox="1"/>
          <p:nvPr/>
        </p:nvSpPr>
        <p:spPr>
          <a:xfrm>
            <a:off x="3886200" y="4038600"/>
            <a:ext cx="4114800" cy="2246769"/>
          </a:xfrm>
          <a:prstGeom prst="rect">
            <a:avLst/>
          </a:prstGeom>
          <a:noFill/>
        </p:spPr>
        <p:txBody>
          <a:bodyPr wrap="square" rtlCol="0">
            <a:spAutoFit/>
          </a:bodyPr>
          <a:lstStyle/>
          <a:p>
            <a:r>
              <a:rPr lang="en-US" sz="2000" b="1" dirty="0">
                <a:latin typeface="Times New Roman" pitchFamily="18" charset="0"/>
                <a:cs typeface="Times New Roman" pitchFamily="18" charset="0"/>
              </a:rPr>
              <a:t>This is an excellent book with translations of the Bible from the Dead Sea Scrolls. Differences are italicized. The Dead Sea Scrolls Bible translated by </a:t>
            </a:r>
            <a:r>
              <a:rPr lang="en-US" sz="2000" b="1" dirty="0" err="1">
                <a:latin typeface="Times New Roman" pitchFamily="18" charset="0"/>
                <a:cs typeface="Times New Roman" pitchFamily="18" charset="0"/>
              </a:rPr>
              <a:t>Abegg</a:t>
            </a:r>
            <a:r>
              <a:rPr lang="en-US" sz="2000" b="1" dirty="0">
                <a:latin typeface="Times New Roman" pitchFamily="18" charset="0"/>
                <a:cs typeface="Times New Roman" pitchFamily="18" charset="0"/>
              </a:rPr>
              <a:t>, Flint, and Ulrich. Published by </a:t>
            </a:r>
            <a:r>
              <a:rPr lang="en-US" sz="2000" b="1" dirty="0" err="1">
                <a:latin typeface="Times New Roman" pitchFamily="18" charset="0"/>
                <a:cs typeface="Times New Roman" pitchFamily="18" charset="0"/>
              </a:rPr>
              <a:t>HaperSanFranciso</a:t>
            </a:r>
            <a:r>
              <a:rPr lang="en-US" sz="2000" b="1" dirty="0">
                <a:latin typeface="Times New Roman" pitchFamily="18" charset="0"/>
                <a:cs typeface="Times New Roman" pitchFamily="18" charset="0"/>
              </a:rPr>
              <a:t>, 1999</a:t>
            </a:r>
          </a:p>
        </p:txBody>
      </p:sp>
    </p:spTree>
    <p:extLst>
      <p:ext uri="{BB962C8B-B14F-4D97-AF65-F5344CB8AC3E}">
        <p14:creationId xmlns:p14="http://schemas.microsoft.com/office/powerpoint/2010/main" val="21652605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glenebula.jpg"/>
          <p:cNvPicPr>
            <a:picLocks noChangeAspect="1"/>
          </p:cNvPicPr>
          <p:nvPr/>
        </p:nvPicPr>
        <p:blipFill>
          <a:blip r:embed="rId3"/>
          <a:stretch>
            <a:fillRect/>
          </a:stretch>
        </p:blipFill>
        <p:spPr>
          <a:xfrm>
            <a:off x="0" y="0"/>
            <a:ext cx="9144000" cy="6875780"/>
          </a:xfrm>
          <a:prstGeom prst="rect">
            <a:avLst/>
          </a:prstGeom>
        </p:spPr>
      </p:pic>
      <p:sp>
        <p:nvSpPr>
          <p:cNvPr id="8" name="Rectangle 7"/>
          <p:cNvSpPr/>
          <p:nvPr/>
        </p:nvSpPr>
        <p:spPr>
          <a:xfrm>
            <a:off x="1498970" y="6334780"/>
            <a:ext cx="6086602" cy="46166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cap="none" spc="150" dirty="0" smtClean="0">
                <a:ln w="11430"/>
                <a:solidFill>
                  <a:srgbClr val="F8F8F8"/>
                </a:solidFill>
                <a:effectLst>
                  <a:outerShdw blurRad="25400" algn="tl" rotWithShape="0">
                    <a:srgbClr val="000000">
                      <a:alpha val="43000"/>
                    </a:srgbClr>
                  </a:outerShdw>
                </a:effectLst>
              </a:rPr>
              <a:t>Pillars of Creation, Eagle Nebula (NASA) </a:t>
            </a:r>
            <a:endParaRPr lang="en-US" sz="2400" b="1" cap="none" spc="150" dirty="0">
              <a:ln w="11430"/>
              <a:solidFill>
                <a:srgbClr val="F8F8F8"/>
              </a:solidFill>
              <a:effectLst>
                <a:outerShdw blurRad="25400" algn="tl" rotWithShape="0">
                  <a:srgbClr val="000000">
                    <a:alpha val="43000"/>
                  </a:srgbClr>
                </a:outerShdw>
              </a:effectLst>
            </a:endParaRPr>
          </a:p>
        </p:txBody>
      </p:sp>
      <p:sp>
        <p:nvSpPr>
          <p:cNvPr id="3" name="TextBox 2"/>
          <p:cNvSpPr txBox="1"/>
          <p:nvPr/>
        </p:nvSpPr>
        <p:spPr>
          <a:xfrm>
            <a:off x="533400" y="1219200"/>
            <a:ext cx="7620000" cy="3016210"/>
          </a:xfrm>
          <a:prstGeom prst="rect">
            <a:avLst/>
          </a:prstGeom>
          <a:noFill/>
        </p:spPr>
        <p:txBody>
          <a:bodyPr wrap="square" rtlCol="0">
            <a:spAutoFit/>
          </a:bodyPr>
          <a:lstStyle/>
          <a:p>
            <a:r>
              <a:rPr lang="en-US" sz="2800" b="1" dirty="0">
                <a:solidFill>
                  <a:schemeClr val="bg1"/>
                </a:solidFill>
              </a:rPr>
              <a:t>Genesis 1:9</a:t>
            </a:r>
          </a:p>
          <a:p>
            <a:r>
              <a:rPr lang="en-US" sz="2400" b="1" dirty="0">
                <a:solidFill>
                  <a:schemeClr val="bg1"/>
                </a:solidFill>
              </a:rPr>
              <a:t>4QGen</a:t>
            </a:r>
            <a:r>
              <a:rPr lang="en-US" sz="2400" b="1" baseline="30000" dirty="0">
                <a:solidFill>
                  <a:schemeClr val="bg1"/>
                </a:solidFill>
              </a:rPr>
              <a:t>k</a:t>
            </a:r>
            <a:r>
              <a:rPr lang="en-US" sz="2400" b="1" dirty="0">
                <a:solidFill>
                  <a:schemeClr val="bg1"/>
                </a:solidFill>
              </a:rPr>
              <a:t>  has added "and dry land appeared" indicating that the longer reading of the LXX is from an ancient Hebrew text that the MT lost by haplography. The LXX addition says, "and the waters below heaven gathered into their gathering place and dry land appeared" (See </a:t>
            </a:r>
            <a:r>
              <a:rPr lang="en-US" sz="2400" b="1" dirty="0" err="1">
                <a:solidFill>
                  <a:schemeClr val="bg1"/>
                </a:solidFill>
              </a:rPr>
              <a:t>Charlesworth</a:t>
            </a:r>
            <a:r>
              <a:rPr lang="en-US" sz="2400" b="1" dirty="0">
                <a:solidFill>
                  <a:schemeClr val="bg1"/>
                </a:solidFill>
              </a:rPr>
              <a:t>, 2000, p.200).</a:t>
            </a:r>
          </a:p>
          <a:p>
            <a:endParaRPr lang="en-US" dirty="0"/>
          </a:p>
        </p:txBody>
      </p:sp>
      <p:sp>
        <p:nvSpPr>
          <p:cNvPr id="5" name="Rectangle 4"/>
          <p:cNvSpPr/>
          <p:nvPr/>
        </p:nvSpPr>
        <p:spPr>
          <a:xfrm>
            <a:off x="15666" y="0"/>
            <a:ext cx="447699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Genesis texts</a:t>
            </a:r>
            <a:endParaRPr lang="en-US" sz="5400" b="1" cap="all"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07_18A_03.JPG"/>
          <p:cNvPicPr>
            <a:picLocks noChangeAspect="1"/>
          </p:cNvPicPr>
          <p:nvPr/>
        </p:nvPicPr>
        <p:blipFill>
          <a:blip r:embed="rId3"/>
          <a:stretch>
            <a:fillRect/>
          </a:stretch>
        </p:blipFill>
        <p:spPr>
          <a:xfrm>
            <a:off x="0" y="0"/>
            <a:ext cx="9144000" cy="6858000"/>
          </a:xfrm>
          <a:prstGeom prst="rect">
            <a:avLst/>
          </a:prstGeom>
        </p:spPr>
      </p:pic>
      <p:sp>
        <p:nvSpPr>
          <p:cNvPr id="4" name="TextBox 3"/>
          <p:cNvSpPr txBox="1"/>
          <p:nvPr/>
        </p:nvSpPr>
        <p:spPr>
          <a:xfrm>
            <a:off x="228600" y="0"/>
            <a:ext cx="8458200" cy="4493538"/>
          </a:xfrm>
          <a:prstGeom prst="rect">
            <a:avLst/>
          </a:prstGeom>
          <a:noFill/>
        </p:spPr>
        <p:txBody>
          <a:bodyPr wrap="square" rtlCol="0">
            <a:spAutoFit/>
          </a:bodyPr>
          <a:lstStyle/>
          <a:p>
            <a:r>
              <a:rPr lang="en-US" sz="2800" b="1" dirty="0"/>
              <a:t>Genesis 5</a:t>
            </a:r>
          </a:p>
          <a:p>
            <a:r>
              <a:rPr lang="en-US" sz="2400" b="1" dirty="0"/>
              <a:t>The chronology in LXX Genesis chapter five is also very different than the MT. (</a:t>
            </a:r>
            <a:r>
              <a:rPr lang="en-US" sz="2400" b="1" dirty="0" err="1"/>
              <a:t>Finegan</a:t>
            </a:r>
            <a:r>
              <a:rPr lang="en-US" sz="2400" b="1" dirty="0"/>
              <a:t> 1998, 195; Larsson 1983, 401-409). Larsson believes that the translators of the LXX tried to harmonize the Biblical chronology with the Egyptian chronology of </a:t>
            </a:r>
            <a:r>
              <a:rPr lang="en-US" sz="2400" b="1" dirty="0" err="1"/>
              <a:t>Manetho</a:t>
            </a:r>
            <a:r>
              <a:rPr lang="en-US" sz="2400" b="1" dirty="0"/>
              <a:t> by adding 100 years to the patriarchs ages to push back the time of the flood before the first Egyptian dynasty because there is no record of a great flood. Early Christian chronologists emphasized the perfect agreement of </a:t>
            </a:r>
            <a:r>
              <a:rPr lang="en-US" sz="2400" b="1" dirty="0" err="1"/>
              <a:t>Manetho</a:t>
            </a:r>
            <a:r>
              <a:rPr lang="en-US" sz="2400" b="1" dirty="0"/>
              <a:t> with the LXX (Larsson, 403-4). It is interesting to see how they understood Genesis by the way they translated the text.</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2280981.JPG"/>
          <p:cNvPicPr>
            <a:picLocks noChangeAspect="1"/>
          </p:cNvPicPr>
          <p:nvPr/>
        </p:nvPicPr>
        <p:blipFill>
          <a:blip r:embed="rId3" cstate="print"/>
          <a:stretch>
            <a:fillRect/>
          </a:stretch>
        </p:blipFill>
        <p:spPr>
          <a:xfrm>
            <a:off x="0" y="0"/>
            <a:ext cx="9144000" cy="6857999"/>
          </a:xfrm>
          <a:prstGeom prst="rect">
            <a:avLst/>
          </a:prstGeom>
        </p:spPr>
      </p:pic>
      <p:sp>
        <p:nvSpPr>
          <p:cNvPr id="4" name="TextBox 3"/>
          <p:cNvSpPr txBox="1"/>
          <p:nvPr/>
        </p:nvSpPr>
        <p:spPr>
          <a:xfrm>
            <a:off x="685800" y="1143000"/>
            <a:ext cx="7543800" cy="2308324"/>
          </a:xfrm>
          <a:prstGeom prst="rect">
            <a:avLst/>
          </a:prstGeom>
          <a:noFill/>
        </p:spPr>
        <p:txBody>
          <a:bodyPr wrap="square" rtlCol="0">
            <a:spAutoFit/>
          </a:bodyPr>
          <a:lstStyle/>
          <a:p>
            <a:r>
              <a:rPr lang="en-US" sz="2400" b="1" dirty="0"/>
              <a:t>Most of the DSS Exodus texts are very similar to the MT. 4QpaleoExod(m) is a clear example of a different edition of Exodus which is similar to the Samaritan version which contain expansions. The addition of the 11</a:t>
            </a:r>
            <a:r>
              <a:rPr lang="en-US" sz="2400" b="1" baseline="30000" dirty="0"/>
              <a:t>th</a:t>
            </a:r>
            <a:r>
              <a:rPr lang="en-US" sz="2400" b="1" dirty="0"/>
              <a:t> commandment to build an altar on Mt. Gerizim is not included. </a:t>
            </a:r>
          </a:p>
        </p:txBody>
      </p:sp>
      <p:sp>
        <p:nvSpPr>
          <p:cNvPr id="5" name="Rectangle 4"/>
          <p:cNvSpPr/>
          <p:nvPr/>
        </p:nvSpPr>
        <p:spPr>
          <a:xfrm>
            <a:off x="121553" y="152400"/>
            <a:ext cx="445044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Exodus Texts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TextBox 5"/>
          <p:cNvSpPr txBox="1"/>
          <p:nvPr/>
        </p:nvSpPr>
        <p:spPr>
          <a:xfrm>
            <a:off x="6248400" y="6227057"/>
            <a:ext cx="2133600" cy="461665"/>
          </a:xfrm>
          <a:prstGeom prst="rect">
            <a:avLst/>
          </a:prstGeom>
          <a:noFill/>
        </p:spPr>
        <p:txBody>
          <a:bodyPr wrap="square" rtlCol="0">
            <a:spAutoFit/>
          </a:bodyPr>
          <a:lstStyle/>
          <a:p>
            <a:r>
              <a:rPr lang="en-US" sz="2400" b="1" dirty="0" smtClean="0"/>
              <a:t>Step Pyramid</a:t>
            </a:r>
            <a:endParaRPr lang="en-US" sz="24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3031448.JPG"/>
          <p:cNvPicPr>
            <a:picLocks noChangeAspect="1"/>
          </p:cNvPicPr>
          <p:nvPr/>
        </p:nvPicPr>
        <p:blipFill>
          <a:blip r:embed="rId3" cstate="print"/>
          <a:stretch>
            <a:fillRect/>
          </a:stretch>
        </p:blipFill>
        <p:spPr>
          <a:xfrm>
            <a:off x="0" y="0"/>
            <a:ext cx="9144000" cy="6857999"/>
          </a:xfrm>
          <a:prstGeom prst="rect">
            <a:avLst/>
          </a:prstGeom>
        </p:spPr>
      </p:pic>
      <p:sp>
        <p:nvSpPr>
          <p:cNvPr id="3" name="Rectangle 2"/>
          <p:cNvSpPr/>
          <p:nvPr/>
        </p:nvSpPr>
        <p:spPr>
          <a:xfrm>
            <a:off x="3514649" y="6068943"/>
            <a:ext cx="5509008" cy="70788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Dophkah</a:t>
            </a:r>
            <a:r>
              <a:rPr lang="en-US"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32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Numbers 33:12</a:t>
            </a:r>
            <a:endPar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0" y="0"/>
            <a:ext cx="626915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Numbers </a:t>
            </a:r>
            <a:r>
              <a:rPr lang="en-US" sz="5400" b="1" cap="all" spc="0" dirty="0" err="1"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dss</a:t>
            </a: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texts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76200" y="953810"/>
            <a:ext cx="4267200" cy="2308324"/>
          </a:xfrm>
          <a:prstGeom prst="rect">
            <a:avLst/>
          </a:prstGeom>
          <a:noFill/>
        </p:spPr>
        <p:txBody>
          <a:bodyPr wrap="square" rtlCol="0">
            <a:spAutoFit/>
          </a:bodyPr>
          <a:lstStyle/>
          <a:p>
            <a:r>
              <a:rPr lang="en-US" sz="2400" b="1" dirty="0" smtClean="0"/>
              <a:t>There were at least two editions of Numbers during the Second Temple period. 4QNum(b) represents an expanded version of Numbers that the Samaritans followed. </a:t>
            </a:r>
            <a:endParaRPr lang="en-US" sz="24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01_025_00.JPG"/>
          <p:cNvPicPr>
            <a:picLocks noChangeAspect="1"/>
          </p:cNvPicPr>
          <p:nvPr/>
        </p:nvPicPr>
        <p:blipFill>
          <a:blip r:embed="rId3"/>
          <a:stretch>
            <a:fillRect/>
          </a:stretch>
        </p:blipFill>
        <p:spPr>
          <a:xfrm>
            <a:off x="0" y="0"/>
            <a:ext cx="9144000" cy="6858000"/>
          </a:xfrm>
          <a:prstGeom prst="rect">
            <a:avLst/>
          </a:prstGeom>
        </p:spPr>
      </p:pic>
      <p:sp>
        <p:nvSpPr>
          <p:cNvPr id="2" name="TextBox 1"/>
          <p:cNvSpPr txBox="1"/>
          <p:nvPr/>
        </p:nvSpPr>
        <p:spPr>
          <a:xfrm>
            <a:off x="685800" y="1219200"/>
            <a:ext cx="7602866" cy="1692771"/>
          </a:xfrm>
          <a:prstGeom prst="rect">
            <a:avLst/>
          </a:prstGeom>
          <a:noFill/>
        </p:spPr>
        <p:txBody>
          <a:bodyPr wrap="square" rtlCol="0">
            <a:spAutoFit/>
          </a:bodyPr>
          <a:lstStyle/>
          <a:p>
            <a:r>
              <a:rPr lang="en-US" sz="2400" b="1" dirty="0" smtClean="0"/>
              <a:t>Deuteronomy 32:8 </a:t>
            </a:r>
          </a:p>
          <a:p>
            <a:r>
              <a:rPr lang="en-US" sz="2000" b="1" dirty="0" smtClean="0"/>
              <a:t>The MT and SP have “according to the number of the sons of Israel.”</a:t>
            </a:r>
          </a:p>
          <a:p>
            <a:r>
              <a:rPr lang="en-US" sz="2000" b="1" dirty="0" smtClean="0"/>
              <a:t>4QDeut(j) and the LXX have “according to the number of the sons of God.” The MT looks like a theological revision because “sons of Israel” does not make sense in the context. </a:t>
            </a:r>
            <a:endParaRPr lang="en-US" sz="2000" dirty="0"/>
          </a:p>
        </p:txBody>
      </p:sp>
      <p:sp>
        <p:nvSpPr>
          <p:cNvPr id="4" name="Rectangle 3"/>
          <p:cNvSpPr/>
          <p:nvPr/>
        </p:nvSpPr>
        <p:spPr>
          <a:xfrm>
            <a:off x="321933" y="164123"/>
            <a:ext cx="796673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Deuteronomy</a:t>
            </a: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5400" b="1" cap="all" spc="0" dirty="0" err="1"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dss</a:t>
            </a: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texts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6477000" y="6400800"/>
            <a:ext cx="2057400" cy="369332"/>
          </a:xfrm>
          <a:prstGeom prst="rect">
            <a:avLst/>
          </a:prstGeom>
          <a:noFill/>
        </p:spPr>
        <p:txBody>
          <a:bodyPr wrap="square" rtlCol="0">
            <a:spAutoFit/>
          </a:bodyPr>
          <a:lstStyle/>
          <a:p>
            <a:r>
              <a:rPr lang="en-US" b="1" dirty="0" smtClean="0"/>
              <a:t>Mt Sinai</a:t>
            </a:r>
            <a:endParaRPr lang="en-US"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7620" y="0"/>
            <a:ext cx="438658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Joshua Texts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87965" y="1219200"/>
            <a:ext cx="8382000" cy="4893647"/>
          </a:xfrm>
          <a:prstGeom prst="rect">
            <a:avLst/>
          </a:prstGeom>
          <a:noFill/>
        </p:spPr>
        <p:txBody>
          <a:bodyPr wrap="square" rtlCol="0">
            <a:spAutoFit/>
          </a:bodyPr>
          <a:lstStyle/>
          <a:p>
            <a:r>
              <a:rPr lang="en-US" sz="2400" b="1" dirty="0"/>
              <a:t>A. </a:t>
            </a:r>
            <a:r>
              <a:rPr lang="en-US" sz="2400" b="1" dirty="0" err="1"/>
              <a:t>Rofe</a:t>
            </a:r>
            <a:r>
              <a:rPr lang="en-US" sz="2400" b="1" dirty="0"/>
              <a:t> research suggested that the addition after Joshua 24:33 reflects an earlier and more original development were Joshua and Judges were combined together. The end of Joshua is followed by Judges 3 with the first two chapters of Judges added later. </a:t>
            </a:r>
            <a:r>
              <a:rPr lang="en-US" sz="2400" b="1" dirty="0" err="1"/>
              <a:t>Rofe</a:t>
            </a:r>
            <a:r>
              <a:rPr lang="en-US" sz="2400" b="1" dirty="0"/>
              <a:t> also saw the cities of refuge in Joshua 20:4-6 as later additions which are not found in the LXX. The MT later adds the quote form Deuteronomy. Joshua in the LXX is 4-5% shorter than the MT of Joshua (Joshua 6, 12, 20). These minuses should be seen as additions by the MT. The 4QJosh</a:t>
            </a:r>
            <a:r>
              <a:rPr lang="en-US" sz="2400" b="1" baseline="30000" dirty="0"/>
              <a:t>a</a:t>
            </a:r>
            <a:r>
              <a:rPr lang="en-US" sz="2400" b="1" dirty="0"/>
              <a:t> also differs from the MT.</a:t>
            </a:r>
          </a:p>
          <a:p>
            <a:r>
              <a:rPr lang="en-US" sz="2400" b="1" dirty="0"/>
              <a:t>There is also a major change in the sequence of events in the LXX of Joshua. The building of the altar at </a:t>
            </a:r>
            <a:r>
              <a:rPr lang="en-US" sz="2400" b="1" dirty="0" err="1"/>
              <a:t>Shechem</a:t>
            </a:r>
            <a:r>
              <a:rPr lang="en-US" sz="2400" b="1" dirty="0"/>
              <a:t> in Joshua 8:30-35 (MT) is moved to chapter 9:3 in the LXX</a:t>
            </a:r>
            <a:r>
              <a:rPr lang="en-US" sz="2400" b="1" dirty="0" smtClean="0"/>
              <a:t>.</a:t>
            </a:r>
            <a:endParaRPr lang="en-US" sz="2400" b="1" dirty="0"/>
          </a:p>
        </p:txBody>
      </p:sp>
      <p:sp>
        <p:nvSpPr>
          <p:cNvPr id="5" name="TextBox 4"/>
          <p:cNvSpPr txBox="1"/>
          <p:nvPr/>
        </p:nvSpPr>
        <p:spPr>
          <a:xfrm>
            <a:off x="6858000" y="6477000"/>
            <a:ext cx="1905000" cy="369332"/>
          </a:xfrm>
          <a:prstGeom prst="rect">
            <a:avLst/>
          </a:prstGeom>
          <a:noFill/>
        </p:spPr>
        <p:txBody>
          <a:bodyPr wrap="square" rtlCol="0">
            <a:spAutoFit/>
          </a:bodyPr>
          <a:lstStyle/>
          <a:p>
            <a:r>
              <a:rPr lang="en-US" b="1" dirty="0" smtClean="0">
                <a:solidFill>
                  <a:schemeClr val="bg1"/>
                </a:solidFill>
              </a:rPr>
              <a:t>Walls of Jericho</a:t>
            </a:r>
            <a:endParaRPr lang="en-US" b="1" dirty="0">
              <a:solidFill>
                <a:schemeClr val="bg1"/>
              </a:solidFill>
            </a:endParaRPr>
          </a:p>
        </p:txBody>
      </p:sp>
    </p:spTree>
    <p:extLst>
      <p:ext uri="{BB962C8B-B14F-4D97-AF65-F5344CB8AC3E}">
        <p14:creationId xmlns:p14="http://schemas.microsoft.com/office/powerpoint/2010/main" val="28032258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7620" y="0"/>
            <a:ext cx="438658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Joshua Texts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67640" y="2549128"/>
            <a:ext cx="8976360" cy="4308872"/>
          </a:xfrm>
          <a:prstGeom prst="rect">
            <a:avLst/>
          </a:prstGeom>
          <a:noFill/>
        </p:spPr>
        <p:txBody>
          <a:bodyPr wrap="square" rtlCol="0">
            <a:spAutoFit/>
          </a:bodyPr>
          <a:lstStyle/>
          <a:p>
            <a:r>
              <a:rPr lang="en-US" sz="3200" b="1" dirty="0" smtClean="0"/>
              <a:t>There </a:t>
            </a:r>
            <a:r>
              <a:rPr lang="en-US" sz="3200" b="1" dirty="0"/>
              <a:t>are some additions in the LXX that reflect </a:t>
            </a:r>
            <a:r>
              <a:rPr lang="en-US" sz="3200" b="1" dirty="0" err="1"/>
              <a:t>Hebraistic</a:t>
            </a:r>
            <a:r>
              <a:rPr lang="en-US" sz="3200" b="1" dirty="0"/>
              <a:t> diction that can be easily  </a:t>
            </a:r>
            <a:r>
              <a:rPr lang="en-US" sz="3200" b="1" dirty="0" err="1"/>
              <a:t>retroverted</a:t>
            </a:r>
            <a:r>
              <a:rPr lang="en-US" sz="3200" b="1" dirty="0"/>
              <a:t> back into Hebrew.</a:t>
            </a:r>
          </a:p>
          <a:p>
            <a:r>
              <a:rPr lang="en-US" sz="3200" b="1" dirty="0"/>
              <a:t>Tov concludes "the MT and LXX do not reflect textual differences, but rather two different editions of the book....the edition of the MT expanded the shorter one reflected in the LXX (</a:t>
            </a:r>
            <a:r>
              <a:rPr lang="en-US" sz="3200" b="1" i="1" dirty="0"/>
              <a:t>The Greek and Hebrew Bible</a:t>
            </a:r>
            <a:r>
              <a:rPr lang="en-US" sz="3200" b="1" dirty="0"/>
              <a:t>, 1999, p. 395).</a:t>
            </a:r>
            <a:r>
              <a:rPr lang="en-US" sz="2400" b="1" dirty="0"/>
              <a:t> </a:t>
            </a:r>
          </a:p>
          <a:p>
            <a:endParaRPr lang="en-US" dirty="0"/>
          </a:p>
        </p:txBody>
      </p:sp>
    </p:spTree>
    <p:extLst>
      <p:ext uri="{BB962C8B-B14F-4D97-AF65-F5344CB8AC3E}">
        <p14:creationId xmlns:p14="http://schemas.microsoft.com/office/powerpoint/2010/main" val="6451949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7620" y="0"/>
            <a:ext cx="438658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Joshua Texts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2057400" y="2209800"/>
            <a:ext cx="7120890" cy="4031873"/>
          </a:xfrm>
          <a:prstGeom prst="rect">
            <a:avLst/>
          </a:prstGeom>
          <a:noFill/>
        </p:spPr>
        <p:txBody>
          <a:bodyPr wrap="square" rtlCol="0">
            <a:spAutoFit/>
          </a:bodyPr>
          <a:lstStyle/>
          <a:p>
            <a:r>
              <a:rPr lang="en-US" sz="3200" b="1" dirty="0" smtClean="0">
                <a:solidFill>
                  <a:schemeClr val="bg1"/>
                </a:solidFill>
              </a:rPr>
              <a:t>4QJosh(a) </a:t>
            </a:r>
            <a:r>
              <a:rPr lang="en-US" sz="3200" b="1" dirty="0" smtClean="0"/>
              <a:t>presents a more earlier version of Joshua than MT &amp; LXX. MT is long, LXX is shorter, &amp; 4QJosh(a) is the shortest and has a different order of narratives. 4PaleoParaJoshua may be yet another edition. Joshua 8:30-35 may once have belonged elsewhere, and Mount Gerizim was changed to Mt. </a:t>
            </a:r>
            <a:r>
              <a:rPr lang="en-US" sz="3200" b="1" dirty="0" err="1" smtClean="0"/>
              <a:t>Ebal</a:t>
            </a:r>
            <a:r>
              <a:rPr lang="en-US" sz="3200" b="1" dirty="0" smtClean="0"/>
              <a:t>. </a:t>
            </a:r>
            <a:endParaRPr lang="en-US" dirty="0"/>
          </a:p>
        </p:txBody>
      </p:sp>
      <p:sp>
        <p:nvSpPr>
          <p:cNvPr id="6" name="TextBox 5"/>
          <p:cNvSpPr txBox="1"/>
          <p:nvPr/>
        </p:nvSpPr>
        <p:spPr>
          <a:xfrm>
            <a:off x="7848600" y="6389370"/>
            <a:ext cx="1143000" cy="461665"/>
          </a:xfrm>
          <a:prstGeom prst="rect">
            <a:avLst/>
          </a:prstGeom>
          <a:noFill/>
        </p:spPr>
        <p:txBody>
          <a:bodyPr wrap="square" rtlCol="0">
            <a:spAutoFit/>
          </a:bodyPr>
          <a:lstStyle/>
          <a:p>
            <a:r>
              <a:rPr lang="en-US" sz="2400" b="1" dirty="0" smtClean="0"/>
              <a:t>Jericho</a:t>
            </a:r>
            <a:endParaRPr lang="en-US" sz="2400" b="1" dirty="0"/>
          </a:p>
        </p:txBody>
      </p:sp>
    </p:spTree>
    <p:extLst>
      <p:ext uri="{BB962C8B-B14F-4D97-AF65-F5344CB8AC3E}">
        <p14:creationId xmlns:p14="http://schemas.microsoft.com/office/powerpoint/2010/main" val="346382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76200" y="29825"/>
            <a:ext cx="553497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Judges DSS Texts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676400" y="1295400"/>
            <a:ext cx="7391400" cy="3416320"/>
          </a:xfrm>
          <a:prstGeom prst="rect">
            <a:avLst/>
          </a:prstGeom>
          <a:noFill/>
        </p:spPr>
        <p:txBody>
          <a:bodyPr wrap="square" rtlCol="0">
            <a:spAutoFit/>
          </a:bodyPr>
          <a:lstStyle/>
          <a:p>
            <a:r>
              <a:rPr lang="en-US" sz="2400" b="1" dirty="0" smtClean="0"/>
              <a:t>4QJudg(a) is an earlier text that is shorter than the Masoretic Text and the Septuagint Text. Most likely the theological passage of Judges 6:7-10 was inserted in much later versions. </a:t>
            </a:r>
            <a:r>
              <a:rPr lang="en-US" sz="2400" b="1" dirty="0"/>
              <a:t>A. </a:t>
            </a:r>
            <a:r>
              <a:rPr lang="en-US" sz="2400" b="1" dirty="0" err="1"/>
              <a:t>Rofe</a:t>
            </a:r>
            <a:r>
              <a:rPr lang="en-US" sz="2400" b="1" dirty="0"/>
              <a:t> research suggested that the addition after Joshua 24:33 reflects an earlier and more original development were Joshua and Judges were combined together. The end of Joshua is followed by Judges 3 with the first two chapters of Judges added later. </a:t>
            </a:r>
            <a:endParaRPr lang="en-US" sz="2400" dirty="0"/>
          </a:p>
        </p:txBody>
      </p:sp>
      <p:sp>
        <p:nvSpPr>
          <p:cNvPr id="5" name="TextBox 4"/>
          <p:cNvSpPr txBox="1"/>
          <p:nvPr/>
        </p:nvSpPr>
        <p:spPr>
          <a:xfrm>
            <a:off x="6781800" y="6477000"/>
            <a:ext cx="2362200" cy="380999"/>
          </a:xfrm>
          <a:prstGeom prst="rect">
            <a:avLst/>
          </a:prstGeom>
          <a:noFill/>
        </p:spPr>
        <p:txBody>
          <a:bodyPr wrap="square" rtlCol="0">
            <a:spAutoFit/>
          </a:bodyPr>
          <a:lstStyle/>
          <a:p>
            <a:r>
              <a:rPr lang="en-US" b="1" dirty="0" smtClean="0"/>
              <a:t>View from Masada</a:t>
            </a:r>
            <a:endParaRPr lang="en-US" b="1" dirty="0"/>
          </a:p>
        </p:txBody>
      </p:sp>
    </p:spTree>
    <p:extLst>
      <p:ext uri="{BB962C8B-B14F-4D97-AF65-F5344CB8AC3E}">
        <p14:creationId xmlns:p14="http://schemas.microsoft.com/office/powerpoint/2010/main" val="34508065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2133600" y="304800"/>
            <a:ext cx="449931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Samuel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1524000"/>
            <a:ext cx="6400800" cy="4093428"/>
          </a:xfrm>
          <a:prstGeom prst="rect">
            <a:avLst/>
          </a:prstGeom>
          <a:noFill/>
        </p:spPr>
        <p:txBody>
          <a:bodyPr wrap="square" rtlCol="0">
            <a:spAutoFit/>
          </a:bodyPr>
          <a:lstStyle/>
          <a:p>
            <a:r>
              <a:rPr lang="en-US" sz="2000" b="1" dirty="0"/>
              <a:t>The Dead Sea Scroll 4QSam</a:t>
            </a:r>
            <a:r>
              <a:rPr lang="en-US" sz="2000" b="1" baseline="30000" dirty="0"/>
              <a:t>a</a:t>
            </a:r>
            <a:r>
              <a:rPr lang="en-US" sz="2000" b="1" dirty="0"/>
              <a:t> is very close to the readings of the LXX, and Josephus against the MT. See </a:t>
            </a:r>
            <a:r>
              <a:rPr lang="en-US" sz="2000" b="1" i="1" dirty="0"/>
              <a:t>The Qumran Text of Samuel and Josephus</a:t>
            </a:r>
            <a:r>
              <a:rPr lang="en-US" sz="2000" b="1" dirty="0"/>
              <a:t> by </a:t>
            </a:r>
            <a:r>
              <a:rPr lang="en-US" sz="2000" b="1" dirty="0" err="1"/>
              <a:t>E.Ch</a:t>
            </a:r>
            <a:r>
              <a:rPr lang="en-US" sz="2000" b="1" dirty="0"/>
              <a:t>. Ulrich, 1978. Josephus' text is based on the Greek rather than the Hebrew text of the Old Testament</a:t>
            </a:r>
            <a:r>
              <a:rPr lang="en-US" sz="2000" b="1" dirty="0" smtClean="0"/>
              <a:t>.</a:t>
            </a:r>
          </a:p>
          <a:p>
            <a:endParaRPr lang="en-US" sz="2000" b="1" dirty="0"/>
          </a:p>
          <a:p>
            <a:r>
              <a:rPr lang="en-US" sz="2000" b="1" dirty="0"/>
              <a:t>There is a very literal translation in the LXX of the Hebrew section of 2 Samuel 10-1Kings 2:11 which is called </a:t>
            </a:r>
            <a:r>
              <a:rPr lang="en-US" sz="2000" b="1" i="1" dirty="0" err="1"/>
              <a:t>kaige</a:t>
            </a:r>
            <a:r>
              <a:rPr lang="en-US" sz="2000" b="1" dirty="0"/>
              <a:t>-Th. Other sections are not that literal. There are 124 times where 4QSam</a:t>
            </a:r>
            <a:r>
              <a:rPr lang="en-US" sz="2000" b="1" baseline="30000" dirty="0"/>
              <a:t>a</a:t>
            </a:r>
            <a:r>
              <a:rPr lang="en-US" sz="2000" b="1" dirty="0"/>
              <a:t> equals the LXX, and does not equal the MT in the non-</a:t>
            </a:r>
            <a:r>
              <a:rPr lang="en-US" sz="2000" b="1" i="1" dirty="0" err="1"/>
              <a:t>kaige</a:t>
            </a:r>
            <a:r>
              <a:rPr lang="en-US" sz="2000" b="1" dirty="0"/>
              <a:t>-</a:t>
            </a:r>
            <a:r>
              <a:rPr lang="en-US" sz="2000" b="1" dirty="0" err="1"/>
              <a:t>Th</a:t>
            </a:r>
            <a:r>
              <a:rPr lang="en-US" sz="2000" b="1" dirty="0"/>
              <a:t> section, but only 20 times in the </a:t>
            </a:r>
            <a:r>
              <a:rPr lang="en-US" sz="2000" b="1" i="1" dirty="0" err="1"/>
              <a:t>kaige</a:t>
            </a:r>
            <a:r>
              <a:rPr lang="en-US" sz="2000" b="1" dirty="0" err="1"/>
              <a:t>-Th</a:t>
            </a:r>
            <a:r>
              <a:rPr lang="en-US" sz="2000" b="1" dirty="0"/>
              <a:t> section. It seems that the </a:t>
            </a:r>
            <a:r>
              <a:rPr lang="en-US" sz="2000" b="1" i="1" dirty="0" err="1"/>
              <a:t>kaige</a:t>
            </a:r>
            <a:r>
              <a:rPr lang="en-US" sz="2000" b="1" dirty="0" err="1"/>
              <a:t>-Th</a:t>
            </a:r>
            <a:r>
              <a:rPr lang="en-US" sz="2000" b="1" dirty="0"/>
              <a:t> section contains a revised Greek text</a:t>
            </a:r>
            <a:r>
              <a:rPr lang="en-US" sz="2000" b="1" dirty="0" smtClean="0"/>
              <a:t>.</a:t>
            </a:r>
            <a:endParaRPr lang="en-US" sz="2000" b="1" dirty="0"/>
          </a:p>
        </p:txBody>
      </p:sp>
    </p:spTree>
    <p:extLst>
      <p:ext uri="{BB962C8B-B14F-4D97-AF65-F5344CB8AC3E}">
        <p14:creationId xmlns:p14="http://schemas.microsoft.com/office/powerpoint/2010/main" val="33169448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tangle 1"/>
          <p:cNvSpPr/>
          <p:nvPr/>
        </p:nvSpPr>
        <p:spPr>
          <a:xfrm>
            <a:off x="3810" y="0"/>
            <a:ext cx="449931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Samuel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50220" y="838200"/>
            <a:ext cx="8305800" cy="3108543"/>
          </a:xfrm>
          <a:prstGeom prst="rect">
            <a:avLst/>
          </a:prstGeom>
          <a:noFill/>
        </p:spPr>
        <p:txBody>
          <a:bodyPr wrap="square" rtlCol="0">
            <a:spAutoFit/>
          </a:bodyPr>
          <a:lstStyle/>
          <a:p>
            <a:r>
              <a:rPr lang="en-US" sz="2800" b="1" dirty="0" smtClean="0"/>
              <a:t>One </a:t>
            </a:r>
            <a:r>
              <a:rPr lang="en-US" sz="2800" b="1" dirty="0"/>
              <a:t>key section </a:t>
            </a:r>
            <a:r>
              <a:rPr lang="en-US" sz="2800" b="1" dirty="0" smtClean="0"/>
              <a:t>4QSam</a:t>
            </a:r>
            <a:r>
              <a:rPr lang="en-US" sz="2800" b="1" baseline="30000" dirty="0" smtClean="0"/>
              <a:t>a </a:t>
            </a:r>
            <a:r>
              <a:rPr lang="en-US" sz="2800" b="1" dirty="0" smtClean="0"/>
              <a:t>(and the LXX) </a:t>
            </a:r>
            <a:r>
              <a:rPr lang="en-US" sz="2800" b="1" dirty="0"/>
              <a:t>is different from the MT is in I Samuel 16-18. The 4QSam</a:t>
            </a:r>
            <a:r>
              <a:rPr lang="en-US" sz="2800" b="1" baseline="30000" dirty="0"/>
              <a:t>a </a:t>
            </a:r>
            <a:r>
              <a:rPr lang="en-US" sz="2800" b="1" baseline="30000" dirty="0" smtClean="0"/>
              <a:t> </a:t>
            </a:r>
            <a:r>
              <a:rPr lang="en-US" sz="2800" b="1" dirty="0" smtClean="0"/>
              <a:t>and the LXX say </a:t>
            </a:r>
            <a:r>
              <a:rPr lang="en-US" sz="2800" b="1" dirty="0"/>
              <a:t>that Goliath is only 4 </a:t>
            </a:r>
            <a:r>
              <a:rPr lang="en-US" sz="2800" b="1" dirty="0" smtClean="0"/>
              <a:t>cubits and a span tall ( 6’ 9”) while </a:t>
            </a:r>
            <a:r>
              <a:rPr lang="en-US" sz="2800" b="1" dirty="0"/>
              <a:t>the MT says 6 cubits and a span tall </a:t>
            </a:r>
            <a:r>
              <a:rPr lang="en-US" sz="2800" b="1" dirty="0" smtClean="0"/>
              <a:t>(9’9”). </a:t>
            </a:r>
            <a:r>
              <a:rPr lang="en-US" sz="2800" b="1" dirty="0"/>
              <a:t>It seems that the MT is the juxtaposition of two separate accounts of these </a:t>
            </a:r>
            <a:r>
              <a:rPr lang="en-US" sz="2800" b="1" dirty="0" smtClean="0"/>
              <a:t>events about David and Goliath </a:t>
            </a:r>
            <a:r>
              <a:rPr lang="en-US" sz="2800" b="1" dirty="0"/>
              <a:t>(Tov, 1999, 354</a:t>
            </a:r>
            <a:r>
              <a:rPr lang="en-US" sz="2800" b="1" dirty="0" smtClean="0"/>
              <a:t>).</a:t>
            </a:r>
            <a:endParaRPr lang="en-US" sz="2800" b="1" dirty="0"/>
          </a:p>
        </p:txBody>
      </p:sp>
      <p:sp>
        <p:nvSpPr>
          <p:cNvPr id="5" name="TextBox 4"/>
          <p:cNvSpPr txBox="1"/>
          <p:nvPr/>
        </p:nvSpPr>
        <p:spPr>
          <a:xfrm>
            <a:off x="6858000" y="6400800"/>
            <a:ext cx="1600200" cy="369332"/>
          </a:xfrm>
          <a:prstGeom prst="rect">
            <a:avLst/>
          </a:prstGeom>
          <a:noFill/>
        </p:spPr>
        <p:txBody>
          <a:bodyPr wrap="square" rtlCol="0">
            <a:spAutoFit/>
          </a:bodyPr>
          <a:lstStyle/>
          <a:p>
            <a:r>
              <a:rPr lang="en-US" b="1" dirty="0" smtClean="0"/>
              <a:t>Philistine head</a:t>
            </a:r>
            <a:endParaRPr lang="en-US" b="1" dirty="0"/>
          </a:p>
        </p:txBody>
      </p:sp>
    </p:spTree>
    <p:extLst>
      <p:ext uri="{BB962C8B-B14F-4D97-AF65-F5344CB8AC3E}">
        <p14:creationId xmlns:p14="http://schemas.microsoft.com/office/powerpoint/2010/main" val="5817600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2133600" y="304800"/>
            <a:ext cx="449931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Samuel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37135" y="1524000"/>
            <a:ext cx="6781800" cy="5016758"/>
          </a:xfrm>
          <a:prstGeom prst="rect">
            <a:avLst/>
          </a:prstGeom>
          <a:noFill/>
        </p:spPr>
        <p:txBody>
          <a:bodyPr wrap="square" rtlCol="0">
            <a:spAutoFit/>
          </a:bodyPr>
          <a:lstStyle/>
          <a:p>
            <a:r>
              <a:rPr lang="en-US" sz="2000" b="1" dirty="0" smtClean="0"/>
              <a:t>Traditional I Samuel and 2 Samuel were considered one book.  They are together on the same scroll, 4QSam(a).</a:t>
            </a:r>
          </a:p>
          <a:p>
            <a:r>
              <a:rPr lang="en-US" sz="2000" b="1" dirty="0" smtClean="0"/>
              <a:t>One of the most dramatic discoveries in the DSS was a three and half line paragraph that was missing from the Masoretic Text and LXX. Josephus does have it. Some new versions include this paragraph in the Bible. It comes right before I Samuel 11. It helps explain the story about </a:t>
            </a:r>
            <a:r>
              <a:rPr lang="en-US" sz="2000" b="1" dirty="0" err="1" smtClean="0"/>
              <a:t>Nahash</a:t>
            </a:r>
            <a:r>
              <a:rPr lang="en-US" sz="2000" b="1" dirty="0" smtClean="0"/>
              <a:t> the Ammonite.  It states, </a:t>
            </a:r>
          </a:p>
          <a:p>
            <a:endParaRPr lang="en-US" sz="2000" b="1" dirty="0" smtClean="0"/>
          </a:p>
          <a:p>
            <a:r>
              <a:rPr lang="en-US" sz="2000" b="1" i="1" dirty="0" err="1" smtClean="0"/>
              <a:t>Nahash</a:t>
            </a:r>
            <a:r>
              <a:rPr lang="en-US" sz="2000" b="1" i="1" dirty="0" smtClean="0"/>
              <a:t> king of the Ammonites oppressed the </a:t>
            </a:r>
            <a:r>
              <a:rPr lang="en-US" sz="2000" b="1" i="1" dirty="0" err="1" smtClean="0"/>
              <a:t>Gadites</a:t>
            </a:r>
            <a:r>
              <a:rPr lang="en-US" sz="2000" b="1" i="1" dirty="0" smtClean="0"/>
              <a:t> and the </a:t>
            </a:r>
            <a:r>
              <a:rPr lang="en-US" sz="2000" b="1" i="1" dirty="0" err="1" smtClean="0"/>
              <a:t>Reubenites</a:t>
            </a:r>
            <a:r>
              <a:rPr lang="en-US" sz="2000" b="1" i="1" dirty="0" smtClean="0"/>
              <a:t> viciously. He put out the right eye of all of them and brought fear and trembling on Israel. Not one of the Israelites in the region beyond the Jordan remained whose right eye </a:t>
            </a:r>
            <a:r>
              <a:rPr lang="en-US" sz="2000" b="1" i="1" dirty="0" err="1" smtClean="0"/>
              <a:t>Nahash</a:t>
            </a:r>
            <a:r>
              <a:rPr lang="en-US" sz="2000" b="1" i="1" dirty="0" smtClean="0"/>
              <a:t> king of the Ammonites did not put out, except seven thousand men who escaped from the Ammonites and went to </a:t>
            </a:r>
            <a:r>
              <a:rPr lang="en-US" sz="2000" b="1" i="1" dirty="0" err="1" smtClean="0"/>
              <a:t>Jabesh-gilead</a:t>
            </a:r>
            <a:r>
              <a:rPr lang="en-US" sz="2000" b="1" i="1" dirty="0" smtClean="0"/>
              <a:t> (Dead Sea Scroll Bible, 225). </a:t>
            </a:r>
            <a:endParaRPr lang="en-US" sz="2000" b="1" i="1" dirty="0"/>
          </a:p>
        </p:txBody>
      </p:sp>
    </p:spTree>
    <p:extLst>
      <p:ext uri="{BB962C8B-B14F-4D97-AF65-F5344CB8AC3E}">
        <p14:creationId xmlns:p14="http://schemas.microsoft.com/office/powerpoint/2010/main" val="16390374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152400" y="152400"/>
            <a:ext cx="661732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 &amp; II Kings DSS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1752600"/>
            <a:ext cx="7162800" cy="4062651"/>
          </a:xfrm>
          <a:prstGeom prst="rect">
            <a:avLst/>
          </a:prstGeom>
          <a:noFill/>
        </p:spPr>
        <p:txBody>
          <a:bodyPr wrap="square" rtlCol="0">
            <a:spAutoFit/>
          </a:bodyPr>
          <a:lstStyle/>
          <a:p>
            <a:r>
              <a:rPr lang="en-US" sz="2000" b="1" dirty="0" smtClean="0"/>
              <a:t>I &amp; II Kings form one book in the Hebrew Bible. Only three manuscripts of Kings were found at Qumran. The oldest of these are 5QKings and pap6QKings. I Kings 8:16 4QKings preserves a passage that has been lost from the Masoretic Text when a scribe skipped from one phrase to a similar phrase.  I Kings 8:16 missing phrase in italics:</a:t>
            </a:r>
          </a:p>
          <a:p>
            <a:endParaRPr lang="en-US" sz="2000" b="1" dirty="0"/>
          </a:p>
          <a:p>
            <a:r>
              <a:rPr lang="en-US" sz="2000" b="1" dirty="0" smtClean="0"/>
              <a:t>“From the day I brought my people Israel out from Egypt, I have not chosen a city from among the tribes of Israel to build a house for my name to there, </a:t>
            </a:r>
            <a:r>
              <a:rPr lang="en-US" sz="2000" b="1" i="1" dirty="0" smtClean="0"/>
              <a:t>nor did I choose any one to be a leader over my people Israel, but I have chosen Jerusalem for my name to be there, </a:t>
            </a:r>
          </a:p>
          <a:p>
            <a:r>
              <a:rPr lang="en-US" sz="2000" b="1" dirty="0" smtClean="0"/>
              <a:t>And I have chosen David to be over my people, over Israel.” </a:t>
            </a:r>
            <a:endParaRPr lang="en-US" sz="2000" b="1" dirty="0"/>
          </a:p>
        </p:txBody>
      </p:sp>
    </p:spTree>
    <p:extLst>
      <p:ext uri="{BB962C8B-B14F-4D97-AF65-F5344CB8AC3E}">
        <p14:creationId xmlns:p14="http://schemas.microsoft.com/office/powerpoint/2010/main" val="19317149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163" b="10524"/>
          <a:stretch/>
        </p:blipFill>
        <p:spPr bwMode="auto">
          <a:xfrm>
            <a:off x="0" y="26670"/>
            <a:ext cx="3541776" cy="6122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038600" y="609600"/>
            <a:ext cx="4648200" cy="3046988"/>
          </a:xfrm>
          <a:prstGeom prst="rect">
            <a:avLst/>
          </a:prstGeom>
          <a:noFill/>
        </p:spPr>
        <p:txBody>
          <a:bodyPr wrap="square" rtlCol="0">
            <a:spAutoFit/>
          </a:bodyPr>
          <a:lstStyle/>
          <a:p>
            <a:r>
              <a:rPr lang="en-US" sz="2400" b="1" dirty="0" smtClean="0"/>
              <a:t>The Book of Esther is not found among the Dead Sea Scrolls. The Qumran community did not celebrate the Feast of Purim in the Book of Esther. The Book of Esther was rejected by the Qumran community  for theological reasons. </a:t>
            </a:r>
            <a:endParaRPr lang="en-US" sz="2400" b="1" dirty="0"/>
          </a:p>
        </p:txBody>
      </p:sp>
    </p:spTree>
    <p:extLst>
      <p:ext uri="{BB962C8B-B14F-4D97-AF65-F5344CB8AC3E}">
        <p14:creationId xmlns:p14="http://schemas.microsoft.com/office/powerpoint/2010/main" val="4952232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7167"/>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0345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0" y="29825"/>
            <a:ext cx="565186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Psalms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dss</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228600" y="964585"/>
            <a:ext cx="5932170" cy="2246769"/>
          </a:xfrm>
          <a:prstGeom prst="rect">
            <a:avLst/>
          </a:prstGeom>
          <a:noFill/>
        </p:spPr>
        <p:txBody>
          <a:bodyPr wrap="square" rtlCol="0">
            <a:spAutoFit/>
          </a:bodyPr>
          <a:lstStyle/>
          <a:p>
            <a:r>
              <a:rPr lang="en-US" sz="2000" b="1" dirty="0" smtClean="0"/>
              <a:t>In the Dead Sea Scrolls there is a different arrangement of psalms after Psalm 91. The Great Psalms Scroll from Cave 11 is evidence of this (11QPs(a)). There is some disagreement among scholars whether the Great Psalm Scroll is just an earlier form of the Masoretic Text, or a genuine different edition. </a:t>
            </a:r>
          </a:p>
        </p:txBody>
      </p:sp>
      <p:sp>
        <p:nvSpPr>
          <p:cNvPr id="6" name="TextBox 5"/>
          <p:cNvSpPr txBox="1"/>
          <p:nvPr/>
        </p:nvSpPr>
        <p:spPr>
          <a:xfrm>
            <a:off x="6160770" y="6324600"/>
            <a:ext cx="2590800" cy="400110"/>
          </a:xfrm>
          <a:prstGeom prst="rect">
            <a:avLst/>
          </a:prstGeom>
          <a:noFill/>
        </p:spPr>
        <p:txBody>
          <a:bodyPr wrap="square" rtlCol="0">
            <a:spAutoFit/>
          </a:bodyPr>
          <a:lstStyle/>
          <a:p>
            <a:r>
              <a:rPr lang="en-US" sz="2000" b="1" dirty="0" smtClean="0">
                <a:solidFill>
                  <a:schemeClr val="bg1"/>
                </a:solidFill>
              </a:rPr>
              <a:t>View near Cave 11</a:t>
            </a:r>
            <a:endParaRPr lang="en-US" sz="2000" b="1" dirty="0">
              <a:solidFill>
                <a:schemeClr val="bg1"/>
              </a:solidFill>
            </a:endParaRPr>
          </a:p>
        </p:txBody>
      </p:sp>
      <p:sp>
        <p:nvSpPr>
          <p:cNvPr id="7" name="TextBox 6"/>
          <p:cNvSpPr txBox="1"/>
          <p:nvPr/>
        </p:nvSpPr>
        <p:spPr>
          <a:xfrm>
            <a:off x="327660" y="3505200"/>
            <a:ext cx="8229600" cy="2215991"/>
          </a:xfrm>
          <a:prstGeom prst="rect">
            <a:avLst/>
          </a:prstGeom>
          <a:noFill/>
        </p:spPr>
        <p:txBody>
          <a:bodyPr wrap="square" rtlCol="0">
            <a:spAutoFit/>
          </a:bodyPr>
          <a:lstStyle/>
          <a:p>
            <a:r>
              <a:rPr lang="en-US" sz="2000" b="1" dirty="0">
                <a:solidFill>
                  <a:schemeClr val="bg1"/>
                </a:solidFill>
              </a:rPr>
              <a:t>There are a dozen key readings in the DSS Psalms that add new insights and clear up the MT. </a:t>
            </a:r>
            <a:r>
              <a:rPr lang="en-US" sz="2000" b="1" dirty="0" smtClean="0">
                <a:solidFill>
                  <a:schemeClr val="bg1"/>
                </a:solidFill>
              </a:rPr>
              <a:t>A missing verse has been found in Psalm 145. Psalm 145 is an alphabetical acrostic. Each verse begins with a successive letter of the Hebrew alphabet, yet one letter (nun) is missing. The Great Psalm Scroll (&amp; the LXX) preserves the missing verse which states, “God is faithful in his words, and gracious in all his deeds.” </a:t>
            </a:r>
            <a:endParaRPr lang="en-US" sz="2000" b="1" dirty="0">
              <a:solidFill>
                <a:schemeClr val="bg1"/>
              </a:solidFill>
            </a:endParaRPr>
          </a:p>
          <a:p>
            <a:endParaRPr lang="en-US" dirty="0"/>
          </a:p>
        </p:txBody>
      </p:sp>
    </p:spTree>
    <p:extLst>
      <p:ext uri="{BB962C8B-B14F-4D97-AF65-F5344CB8AC3E}">
        <p14:creationId xmlns:p14="http://schemas.microsoft.com/office/powerpoint/2010/main" val="40132968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6492" y="0"/>
            <a:ext cx="5157508" cy="6858000"/>
          </a:xfrm>
          <a:prstGeom prst="rect">
            <a:avLst/>
          </a:prstGeom>
        </p:spPr>
      </p:pic>
      <p:sp>
        <p:nvSpPr>
          <p:cNvPr id="3" name="TextBox 2"/>
          <p:cNvSpPr txBox="1"/>
          <p:nvPr/>
        </p:nvSpPr>
        <p:spPr>
          <a:xfrm>
            <a:off x="7010400" y="6328410"/>
            <a:ext cx="1828800" cy="400110"/>
          </a:xfrm>
          <a:prstGeom prst="rect">
            <a:avLst/>
          </a:prstGeom>
          <a:noFill/>
        </p:spPr>
        <p:txBody>
          <a:bodyPr wrap="square" rtlCol="0">
            <a:spAutoFit/>
          </a:bodyPr>
          <a:lstStyle/>
          <a:p>
            <a:r>
              <a:rPr lang="en-US" sz="2000" b="1" dirty="0" smtClean="0"/>
              <a:t>Inside Cave 11</a:t>
            </a:r>
            <a:endParaRPr lang="en-US" sz="2000" b="1" dirty="0"/>
          </a:p>
        </p:txBody>
      </p:sp>
      <p:sp>
        <p:nvSpPr>
          <p:cNvPr id="4" name="Rectangle 3"/>
          <p:cNvSpPr/>
          <p:nvPr/>
        </p:nvSpPr>
        <p:spPr>
          <a:xfrm>
            <a:off x="43232" y="76200"/>
            <a:ext cx="394326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Psalm 22:16</a:t>
            </a:r>
            <a:endParaRPr lang="en-US" sz="5400" b="1" cap="all"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228600" y="1447800"/>
            <a:ext cx="3352800" cy="4093428"/>
          </a:xfrm>
          <a:prstGeom prst="rect">
            <a:avLst/>
          </a:prstGeom>
          <a:noFill/>
        </p:spPr>
        <p:txBody>
          <a:bodyPr wrap="square" rtlCol="0">
            <a:spAutoFit/>
          </a:bodyPr>
          <a:lstStyle/>
          <a:p>
            <a:r>
              <a:rPr lang="en-US" sz="2000" dirty="0" smtClean="0">
                <a:solidFill>
                  <a:schemeClr val="bg1"/>
                </a:solidFill>
              </a:rPr>
              <a:t>Psalm 22:16 says, “For dogs have surrounded me, the assembly of the wicked have encompassed me, </a:t>
            </a:r>
            <a:r>
              <a:rPr lang="en-US" sz="2000" i="1" dirty="0" smtClean="0">
                <a:solidFill>
                  <a:schemeClr val="bg1"/>
                </a:solidFill>
              </a:rPr>
              <a:t>like a lion </a:t>
            </a:r>
            <a:r>
              <a:rPr lang="en-US" sz="2000" dirty="0" smtClean="0">
                <a:solidFill>
                  <a:schemeClr val="bg1"/>
                </a:solidFill>
              </a:rPr>
              <a:t>are my hands and my feet.” The gospels and LXX say, “they have pierced my hands and my feet.” The different reading is all due to one Hebrew word.  The Psalm scroll from </a:t>
            </a:r>
            <a:r>
              <a:rPr lang="en-US" sz="2000" dirty="0" err="1" smtClean="0">
                <a:solidFill>
                  <a:schemeClr val="bg1"/>
                </a:solidFill>
              </a:rPr>
              <a:t>Nahal</a:t>
            </a:r>
            <a:r>
              <a:rPr lang="en-US" sz="2000" dirty="0" smtClean="0">
                <a:solidFill>
                  <a:schemeClr val="bg1"/>
                </a:solidFill>
              </a:rPr>
              <a:t> </a:t>
            </a:r>
            <a:r>
              <a:rPr lang="en-US" sz="2000" dirty="0" err="1" smtClean="0">
                <a:solidFill>
                  <a:schemeClr val="bg1"/>
                </a:solidFill>
              </a:rPr>
              <a:t>Hever</a:t>
            </a:r>
            <a:r>
              <a:rPr lang="en-US" sz="2000" dirty="0" smtClean="0">
                <a:solidFill>
                  <a:schemeClr val="bg1"/>
                </a:solidFill>
              </a:rPr>
              <a:t> (5/6HevPs) reads, “They have pierced my hands and feet.” </a:t>
            </a:r>
            <a:endParaRPr lang="en-US" sz="2000" dirty="0">
              <a:solidFill>
                <a:schemeClr val="bg1"/>
              </a:solidFill>
            </a:endParaRPr>
          </a:p>
        </p:txBody>
      </p:sp>
    </p:spTree>
    <p:extLst>
      <p:ext uri="{BB962C8B-B14F-4D97-AF65-F5344CB8AC3E}">
        <p14:creationId xmlns:p14="http://schemas.microsoft.com/office/powerpoint/2010/main" val="29367497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6400800" y="6400800"/>
            <a:ext cx="1828800" cy="400110"/>
          </a:xfrm>
          <a:prstGeom prst="rect">
            <a:avLst/>
          </a:prstGeom>
          <a:noFill/>
        </p:spPr>
        <p:txBody>
          <a:bodyPr wrap="square" rtlCol="0">
            <a:spAutoFit/>
          </a:bodyPr>
          <a:lstStyle/>
          <a:p>
            <a:r>
              <a:rPr lang="en-US" sz="2000" b="1" dirty="0" smtClean="0"/>
              <a:t>Near Cave 11</a:t>
            </a:r>
            <a:endParaRPr lang="en-US" sz="2000" b="1" dirty="0"/>
          </a:p>
        </p:txBody>
      </p:sp>
      <p:sp>
        <p:nvSpPr>
          <p:cNvPr id="4" name="TextBox 3"/>
          <p:cNvSpPr txBox="1"/>
          <p:nvPr/>
        </p:nvSpPr>
        <p:spPr>
          <a:xfrm>
            <a:off x="38100" y="76200"/>
            <a:ext cx="5410200" cy="2000548"/>
          </a:xfrm>
          <a:prstGeom prst="rect">
            <a:avLst/>
          </a:prstGeom>
          <a:noFill/>
        </p:spPr>
        <p:txBody>
          <a:bodyPr wrap="square" rtlCol="0">
            <a:spAutoFit/>
          </a:bodyPr>
          <a:lstStyle/>
          <a:p>
            <a:r>
              <a:rPr lang="en-US" sz="2400" b="1" dirty="0" smtClean="0"/>
              <a:t>10 New Psalms discovered</a:t>
            </a:r>
            <a:r>
              <a:rPr lang="en-US" dirty="0" smtClean="0"/>
              <a:t>!</a:t>
            </a:r>
          </a:p>
          <a:p>
            <a:r>
              <a:rPr lang="en-US" sz="2000" b="1" dirty="0" smtClean="0"/>
              <a:t>They are: Apostrophe to Zion, Eschatological Hymn, Apostrophe to Judah, the Catena, David’s compositions, the Hymn to the Creator, the Plea for Deliverance, and Three Songs Against Demons.</a:t>
            </a:r>
            <a:endParaRPr lang="en-US" sz="2000" b="1" dirty="0"/>
          </a:p>
        </p:txBody>
      </p:sp>
    </p:spTree>
    <p:extLst>
      <p:ext uri="{BB962C8B-B14F-4D97-AF65-F5344CB8AC3E}">
        <p14:creationId xmlns:p14="http://schemas.microsoft.com/office/powerpoint/2010/main" val="3772237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1664909"/>
              </p:ext>
            </p:extLst>
          </p:nvPr>
        </p:nvGraphicFramePr>
        <p:xfrm>
          <a:off x="1751091" y="3200400"/>
          <a:ext cx="5715000" cy="3291840"/>
        </p:xfrm>
        <a:graphic>
          <a:graphicData uri="http://schemas.openxmlformats.org/drawingml/2006/table">
            <a:tbl>
              <a:tblPr/>
              <a:tblGrid>
                <a:gridCol w="2857500"/>
                <a:gridCol w="2857500"/>
              </a:tblGrid>
              <a:tr h="0">
                <a:tc>
                  <a:txBody>
                    <a:bodyPr/>
                    <a:lstStyle/>
                    <a:p>
                      <a:r>
                        <a:rPr lang="en-US" dirty="0"/>
                        <a:t>Masoretic Text</a:t>
                      </a:r>
                    </a:p>
                  </a:txBody>
                  <a:tcPr anchor="ctr">
                    <a:lnL>
                      <a:noFill/>
                    </a:lnL>
                    <a:lnR>
                      <a:noFill/>
                    </a:lnR>
                    <a:lnT>
                      <a:noFill/>
                    </a:lnT>
                    <a:lnB>
                      <a:noFill/>
                    </a:lnB>
                    <a:solidFill>
                      <a:srgbClr val="FFFFFF"/>
                    </a:solidFill>
                  </a:tcPr>
                </a:tc>
                <a:tc>
                  <a:txBody>
                    <a:bodyPr/>
                    <a:lstStyle/>
                    <a:p>
                      <a:r>
                        <a:rPr lang="en-US"/>
                        <a:t>Septuagint Text</a:t>
                      </a:r>
                    </a:p>
                  </a:txBody>
                  <a:tcPr anchor="ctr">
                    <a:lnL>
                      <a:noFill/>
                    </a:lnL>
                    <a:lnR>
                      <a:noFill/>
                    </a:lnR>
                    <a:lnT>
                      <a:noFill/>
                    </a:lnT>
                    <a:lnB>
                      <a:noFill/>
                    </a:lnB>
                    <a:solidFill>
                      <a:srgbClr val="FFFFFF"/>
                    </a:solidFill>
                  </a:tcPr>
                </a:tc>
              </a:tr>
              <a:tr h="0">
                <a:tc>
                  <a:txBody>
                    <a:bodyPr/>
                    <a:lstStyle/>
                    <a:p>
                      <a:r>
                        <a:rPr lang="en-US">
                          <a:effectLst/>
                          <a:latin typeface="Arial"/>
                        </a:rPr>
                        <a:t>I. 1:1-9:18,  Solomon</a:t>
                      </a:r>
                    </a:p>
                  </a:txBody>
                  <a:tcPr anchor="ctr">
                    <a:lnL>
                      <a:noFill/>
                    </a:lnL>
                    <a:lnR>
                      <a:noFill/>
                    </a:lnR>
                    <a:lnT>
                      <a:noFill/>
                    </a:lnT>
                    <a:lnB>
                      <a:noFill/>
                    </a:lnB>
                    <a:solidFill>
                      <a:srgbClr val="FFFF00"/>
                    </a:solidFill>
                  </a:tcPr>
                </a:tc>
                <a:tc>
                  <a:txBody>
                    <a:bodyPr/>
                    <a:lstStyle/>
                    <a:p>
                      <a:r>
                        <a:rPr lang="en-US">
                          <a:effectLst/>
                          <a:latin typeface="Arial"/>
                        </a:rPr>
                        <a:t>I-III 1:1-24:1-22</a:t>
                      </a:r>
                    </a:p>
                  </a:txBody>
                  <a:tcPr anchor="ctr">
                    <a:lnL>
                      <a:noFill/>
                    </a:lnL>
                    <a:lnR>
                      <a:noFill/>
                    </a:lnR>
                    <a:lnT>
                      <a:noFill/>
                    </a:lnT>
                    <a:lnB>
                      <a:noFill/>
                    </a:lnB>
                    <a:solidFill>
                      <a:srgbClr val="FFFF00"/>
                    </a:solidFill>
                  </a:tcPr>
                </a:tc>
              </a:tr>
              <a:tr h="0">
                <a:tc>
                  <a:txBody>
                    <a:bodyPr/>
                    <a:lstStyle/>
                    <a:p>
                      <a:r>
                        <a:rPr lang="en-US" dirty="0">
                          <a:effectLst/>
                          <a:latin typeface="Arial"/>
                        </a:rPr>
                        <a:t>II. 10:1-22:16, Solomon</a:t>
                      </a:r>
                    </a:p>
                  </a:txBody>
                  <a:tcPr anchor="ctr">
                    <a:lnL>
                      <a:noFill/>
                    </a:lnL>
                    <a:lnR>
                      <a:noFill/>
                    </a:lnR>
                    <a:lnT>
                      <a:noFill/>
                    </a:lnT>
                    <a:lnB>
                      <a:noFill/>
                    </a:lnB>
                    <a:solidFill>
                      <a:srgbClr val="FFFF00"/>
                    </a:solidFill>
                  </a:tcPr>
                </a:tc>
                <a:tc>
                  <a:txBody>
                    <a:bodyPr/>
                    <a:lstStyle/>
                    <a:p>
                      <a:r>
                        <a:rPr lang="en-US">
                          <a:effectLst/>
                          <a:latin typeface="Arial"/>
                        </a:rPr>
                        <a:t>VI, A 30:1-14 Agur</a:t>
                      </a:r>
                    </a:p>
                  </a:txBody>
                  <a:tcPr anchor="ctr">
                    <a:lnL>
                      <a:noFill/>
                    </a:lnL>
                    <a:lnR>
                      <a:noFill/>
                    </a:lnR>
                    <a:lnT>
                      <a:noFill/>
                    </a:lnT>
                    <a:lnB>
                      <a:noFill/>
                    </a:lnB>
                    <a:solidFill>
                      <a:srgbClr val="0066CC"/>
                    </a:solidFill>
                  </a:tcPr>
                </a:tc>
              </a:tr>
              <a:tr h="0">
                <a:tc>
                  <a:txBody>
                    <a:bodyPr/>
                    <a:lstStyle/>
                    <a:p>
                      <a:r>
                        <a:rPr lang="en-US">
                          <a:effectLst/>
                          <a:latin typeface="Arial"/>
                        </a:rPr>
                        <a:t>III. 22:17-24:22, the wise</a:t>
                      </a:r>
                    </a:p>
                  </a:txBody>
                  <a:tcPr anchor="ctr">
                    <a:lnL>
                      <a:noFill/>
                    </a:lnL>
                    <a:lnR>
                      <a:noFill/>
                    </a:lnR>
                    <a:lnT>
                      <a:noFill/>
                    </a:lnT>
                    <a:lnB>
                      <a:noFill/>
                    </a:lnB>
                    <a:solidFill>
                      <a:srgbClr val="FFFF00"/>
                    </a:solidFill>
                  </a:tcPr>
                </a:tc>
                <a:tc>
                  <a:txBody>
                    <a:bodyPr/>
                    <a:lstStyle/>
                    <a:p>
                      <a:r>
                        <a:rPr lang="en-US">
                          <a:effectLst/>
                          <a:latin typeface="Arial"/>
                        </a:rPr>
                        <a:t>IV 24:23-34 also the wise</a:t>
                      </a:r>
                    </a:p>
                  </a:txBody>
                  <a:tcPr anchor="ctr">
                    <a:lnL>
                      <a:noFill/>
                    </a:lnL>
                    <a:lnR>
                      <a:noFill/>
                    </a:lnR>
                    <a:lnT>
                      <a:noFill/>
                    </a:lnT>
                    <a:lnB>
                      <a:noFill/>
                    </a:lnB>
                    <a:solidFill>
                      <a:srgbClr val="CC6600"/>
                    </a:solidFill>
                  </a:tcPr>
                </a:tc>
              </a:tr>
              <a:tr h="0">
                <a:tc>
                  <a:txBody>
                    <a:bodyPr/>
                    <a:lstStyle/>
                    <a:p>
                      <a:r>
                        <a:rPr lang="en-US">
                          <a:effectLst/>
                          <a:latin typeface="Arial"/>
                        </a:rPr>
                        <a:t>IV 24:23-34, also the wise</a:t>
                      </a:r>
                    </a:p>
                  </a:txBody>
                  <a:tcPr anchor="ctr">
                    <a:lnL>
                      <a:noFill/>
                    </a:lnL>
                    <a:lnR>
                      <a:noFill/>
                    </a:lnR>
                    <a:lnT>
                      <a:noFill/>
                    </a:lnT>
                    <a:lnB>
                      <a:noFill/>
                    </a:lnB>
                    <a:solidFill>
                      <a:srgbClr val="CC6600"/>
                    </a:solidFill>
                  </a:tcPr>
                </a:tc>
                <a:tc>
                  <a:txBody>
                    <a:bodyPr/>
                    <a:lstStyle/>
                    <a:p>
                      <a:r>
                        <a:rPr lang="en-US">
                          <a:effectLst/>
                          <a:latin typeface="Arial"/>
                        </a:rPr>
                        <a:t>VI, B 30:15-33 Agur</a:t>
                      </a:r>
                    </a:p>
                  </a:txBody>
                  <a:tcPr anchor="ctr">
                    <a:lnL>
                      <a:noFill/>
                    </a:lnL>
                    <a:lnR>
                      <a:noFill/>
                    </a:lnR>
                    <a:lnT>
                      <a:noFill/>
                    </a:lnT>
                    <a:lnB>
                      <a:noFill/>
                    </a:lnB>
                    <a:solidFill>
                      <a:srgbClr val="0066CC"/>
                    </a:solidFill>
                  </a:tcPr>
                </a:tc>
              </a:tr>
              <a:tr h="0">
                <a:tc>
                  <a:txBody>
                    <a:bodyPr/>
                    <a:lstStyle/>
                    <a:p>
                      <a:r>
                        <a:rPr lang="en-US">
                          <a:effectLst/>
                          <a:latin typeface="Arial"/>
                        </a:rPr>
                        <a:t>V 25-29, men of Hezekiah</a:t>
                      </a:r>
                    </a:p>
                  </a:txBody>
                  <a:tcPr anchor="ctr">
                    <a:lnL>
                      <a:noFill/>
                    </a:lnL>
                    <a:lnR>
                      <a:noFill/>
                    </a:lnR>
                    <a:lnT>
                      <a:noFill/>
                    </a:lnT>
                    <a:lnB>
                      <a:noFill/>
                    </a:lnB>
                    <a:solidFill>
                      <a:srgbClr val="009933"/>
                    </a:solidFill>
                  </a:tcPr>
                </a:tc>
                <a:tc>
                  <a:txBody>
                    <a:bodyPr/>
                    <a:lstStyle/>
                    <a:p>
                      <a:r>
                        <a:rPr lang="en-US">
                          <a:effectLst/>
                          <a:latin typeface="Arial"/>
                        </a:rPr>
                        <a:t>VII 31:1-9 Lemuel</a:t>
                      </a:r>
                    </a:p>
                  </a:txBody>
                  <a:tcPr anchor="ctr">
                    <a:lnL>
                      <a:noFill/>
                    </a:lnL>
                    <a:lnR>
                      <a:noFill/>
                    </a:lnR>
                    <a:lnT>
                      <a:noFill/>
                    </a:lnT>
                    <a:lnB>
                      <a:noFill/>
                    </a:lnB>
                    <a:solidFill>
                      <a:srgbClr val="FFFFFF"/>
                    </a:solidFill>
                  </a:tcPr>
                </a:tc>
              </a:tr>
              <a:tr h="0">
                <a:tc>
                  <a:txBody>
                    <a:bodyPr/>
                    <a:lstStyle/>
                    <a:p>
                      <a:r>
                        <a:rPr lang="en-US">
                          <a:effectLst/>
                          <a:latin typeface="Arial"/>
                        </a:rPr>
                        <a:t>VI 30, words of Agur</a:t>
                      </a:r>
                    </a:p>
                  </a:txBody>
                  <a:tcPr anchor="ctr">
                    <a:lnL>
                      <a:noFill/>
                    </a:lnL>
                    <a:lnR>
                      <a:noFill/>
                    </a:lnR>
                    <a:lnT>
                      <a:noFill/>
                    </a:lnT>
                    <a:lnB>
                      <a:noFill/>
                    </a:lnB>
                    <a:solidFill>
                      <a:srgbClr val="0066CC"/>
                    </a:solidFill>
                  </a:tcPr>
                </a:tc>
                <a:tc>
                  <a:txBody>
                    <a:bodyPr/>
                    <a:lstStyle/>
                    <a:p>
                      <a:r>
                        <a:rPr lang="en-US">
                          <a:effectLst/>
                          <a:latin typeface="Arial"/>
                        </a:rPr>
                        <a:t>V 25-29 men of Hezekiah</a:t>
                      </a:r>
                    </a:p>
                  </a:txBody>
                  <a:tcPr anchor="ctr">
                    <a:lnL>
                      <a:noFill/>
                    </a:lnL>
                    <a:lnR>
                      <a:noFill/>
                    </a:lnR>
                    <a:lnT>
                      <a:noFill/>
                    </a:lnT>
                    <a:lnB>
                      <a:noFill/>
                    </a:lnB>
                    <a:solidFill>
                      <a:srgbClr val="009933"/>
                    </a:solidFill>
                  </a:tcPr>
                </a:tc>
              </a:tr>
              <a:tr h="0">
                <a:tc>
                  <a:txBody>
                    <a:bodyPr/>
                    <a:lstStyle/>
                    <a:p>
                      <a:r>
                        <a:rPr lang="en-US">
                          <a:effectLst/>
                          <a:latin typeface="Arial"/>
                        </a:rPr>
                        <a:t>VII 31:1-9 Lemuel</a:t>
                      </a:r>
                    </a:p>
                  </a:txBody>
                  <a:tcPr anchor="ctr">
                    <a:lnL>
                      <a:noFill/>
                    </a:lnL>
                    <a:lnR>
                      <a:noFill/>
                    </a:lnR>
                    <a:lnT>
                      <a:noFill/>
                    </a:lnT>
                    <a:lnB>
                      <a:noFill/>
                    </a:lnB>
                    <a:solidFill>
                      <a:srgbClr val="FFFFFF"/>
                    </a:solidFill>
                  </a:tcPr>
                </a:tc>
                <a:tc>
                  <a:txBody>
                    <a:bodyPr/>
                    <a:lstStyle/>
                    <a:p>
                      <a:r>
                        <a:rPr lang="en-US">
                          <a:effectLst/>
                          <a:latin typeface="Arial"/>
                        </a:rPr>
                        <a:t>VIII 31:10-31 Acrostic</a:t>
                      </a:r>
                    </a:p>
                  </a:txBody>
                  <a:tcPr anchor="ctr">
                    <a:lnL>
                      <a:noFill/>
                    </a:lnL>
                    <a:lnR>
                      <a:noFill/>
                    </a:lnR>
                    <a:lnT>
                      <a:noFill/>
                    </a:lnT>
                    <a:lnB>
                      <a:noFill/>
                    </a:lnB>
                    <a:solidFill>
                      <a:srgbClr val="993333"/>
                    </a:solidFill>
                  </a:tcPr>
                </a:tc>
              </a:tr>
              <a:tr h="0">
                <a:tc>
                  <a:txBody>
                    <a:bodyPr/>
                    <a:lstStyle/>
                    <a:p>
                      <a:r>
                        <a:rPr lang="en-US" dirty="0">
                          <a:effectLst/>
                          <a:latin typeface="Arial"/>
                        </a:rPr>
                        <a:t>VIII 31:10-31 Acrostic </a:t>
                      </a:r>
                    </a:p>
                  </a:txBody>
                  <a:tcPr anchor="ctr">
                    <a:lnL>
                      <a:noFill/>
                    </a:lnL>
                    <a:lnR>
                      <a:noFill/>
                    </a:lnR>
                    <a:lnT>
                      <a:noFill/>
                    </a:lnT>
                    <a:lnB>
                      <a:noFill/>
                    </a:lnB>
                    <a:solidFill>
                      <a:srgbClr val="993333"/>
                    </a:solidFill>
                  </a:tcPr>
                </a:tc>
                <a:tc>
                  <a:txBody>
                    <a:bodyPr/>
                    <a:lstStyle/>
                    <a:p>
                      <a:r>
                        <a:rPr lang="en-US" dirty="0">
                          <a:effectLst/>
                          <a:latin typeface="Arial"/>
                        </a:rPr>
                        <a:t> </a:t>
                      </a:r>
                    </a:p>
                  </a:txBody>
                  <a:tcPr anchor="ctr">
                    <a:lnL>
                      <a:noFill/>
                    </a:lnL>
                    <a:lnR>
                      <a:noFill/>
                    </a:lnR>
                    <a:lnT>
                      <a:noFill/>
                    </a:lnT>
                    <a:lnB>
                      <a:noFill/>
                    </a:lnB>
                    <a:solidFill>
                      <a:srgbClr val="FFFFFF"/>
                    </a:solidFill>
                  </a:tcPr>
                </a:tc>
              </a:tr>
            </a:tbl>
          </a:graphicData>
        </a:graphic>
      </p:graphicFrame>
      <p:sp>
        <p:nvSpPr>
          <p:cNvPr id="4" name="Rectangle 1"/>
          <p:cNvSpPr>
            <a:spLocks noChangeArrowheads="1"/>
          </p:cNvSpPr>
          <p:nvPr/>
        </p:nvSpPr>
        <p:spPr bwMode="auto">
          <a:xfrm>
            <a:off x="533400" y="211324"/>
            <a:ext cx="8150382" cy="233910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effectLst/>
                <a:cs typeface="Arial" pitchFamily="34" charset="0"/>
              </a:rPr>
              <a:t>Proverbs:</a:t>
            </a:r>
            <a:r>
              <a:rPr kumimoji="0" lang="en-US" b="1" i="0" u="none" strike="noStrike" cap="none" normalizeH="0" dirty="0" smtClean="0">
                <a:ln>
                  <a:noFill/>
                </a:ln>
                <a:solidFill>
                  <a:srgbClr val="000000"/>
                </a:solidFill>
                <a:effectLst/>
                <a:cs typeface="Arial" pitchFamily="34" charset="0"/>
              </a:rPr>
              <a:t> </a:t>
            </a:r>
            <a:r>
              <a:rPr kumimoji="0" lang="en-US" sz="1600" b="1" i="0" u="none" strike="noStrike" cap="none" normalizeH="0" baseline="0" dirty="0" smtClean="0">
                <a:ln>
                  <a:noFill/>
                </a:ln>
                <a:solidFill>
                  <a:srgbClr val="000000"/>
                </a:solidFill>
                <a:effectLst/>
                <a:cs typeface="Arial" pitchFamily="34" charset="0"/>
              </a:rPr>
              <a:t>While there are differences between the LXX and the MT, not all the differences can be blamed on the translators.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cs typeface="Arial" pitchFamily="34" charset="0"/>
              </a:rPr>
              <a:t>There are major differences that seem to be from a different Hebrew </a:t>
            </a:r>
            <a:r>
              <a:rPr kumimoji="0" lang="en-US" sz="1600" b="1" i="1" u="none" strike="noStrike" cap="none" normalizeH="0" baseline="0" dirty="0" err="1" smtClean="0">
                <a:ln>
                  <a:noFill/>
                </a:ln>
                <a:solidFill>
                  <a:srgbClr val="000000"/>
                </a:solidFill>
                <a:effectLst/>
                <a:cs typeface="Arial" pitchFamily="34" charset="0"/>
              </a:rPr>
              <a:t>Vorlage</a:t>
            </a:r>
            <a:r>
              <a:rPr lang="en-US" sz="1600" b="1" dirty="0" smtClean="0">
                <a:solidFill>
                  <a:srgbClr val="000000"/>
                </a:solidFill>
                <a:cs typeface="Arial" pitchFamily="34" charset="0"/>
              </a:rPr>
              <a:t>(edition). </a:t>
            </a:r>
            <a:endParaRPr kumimoji="0" lang="en-US" sz="1600" b="1" i="0" u="none" strike="noStrike" cap="none" normalizeH="0" baseline="0" dirty="0" smtClean="0">
              <a:ln>
                <a:noFill/>
              </a:ln>
              <a:solidFill>
                <a:srgbClr val="000000"/>
              </a:solidFill>
              <a:effectLs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cs typeface="Arial" pitchFamily="34" charset="0"/>
              </a:rPr>
              <a:t> For example, there are major differences in the transposition of verses and whole groups of verses.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cs typeface="Arial" pitchFamily="34" charset="0"/>
              </a:rPr>
              <a:t>In Chapters 15 and 16 there are the a number of verses rearranged.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cs typeface="Arial" pitchFamily="34" charset="0"/>
              </a:rPr>
              <a:t>The same is true in chapters 17 and 20. The LXX is shorter than the MT in a number of places (9:1-2, 18:23-24, 20:14-19).</a:t>
            </a:r>
          </a:p>
          <a:p>
            <a:pPr fontAlgn="base">
              <a:spcBef>
                <a:spcPct val="0"/>
              </a:spcBef>
              <a:spcAft>
                <a:spcPct val="0"/>
              </a:spcAft>
            </a:pPr>
            <a:r>
              <a:rPr lang="en-US" sz="1600" b="1" dirty="0">
                <a:solidFill>
                  <a:srgbClr val="000000"/>
                </a:solidFill>
                <a:cs typeface="Arial" pitchFamily="34" charset="0"/>
              </a:rPr>
              <a:t>The LXX of Proverbs preserves a different editorial stage than the one found in the MT</a:t>
            </a:r>
            <a:r>
              <a:rPr lang="en-US" sz="1600" b="1" dirty="0" smtClean="0">
                <a:solidFill>
                  <a:srgbClr val="000000"/>
                </a:solidFill>
                <a:cs typeface="Arial" pitchFamily="34" charset="0"/>
              </a:rPr>
              <a:t>.</a:t>
            </a:r>
            <a:endParaRPr kumimoji="0" lang="en-US" sz="1300" b="1" i="0" u="none" strike="noStrike" cap="none" normalizeH="0" baseline="0" dirty="0" smtClean="0">
              <a:ln>
                <a:noFill/>
              </a:ln>
              <a:solidFill>
                <a:srgbClr val="660000"/>
              </a:solidFill>
              <a:effectLst/>
              <a:latin typeface="Times New Roman" pitchFamily="18" charset="0"/>
              <a:cs typeface="Times New Roman" pitchFamily="18" charset="0"/>
            </a:endParaRPr>
          </a:p>
        </p:txBody>
      </p:sp>
      <p:sp>
        <p:nvSpPr>
          <p:cNvPr id="6" name="TextBox 5"/>
          <p:cNvSpPr txBox="1"/>
          <p:nvPr/>
        </p:nvSpPr>
        <p:spPr>
          <a:xfrm>
            <a:off x="2552700" y="2754868"/>
            <a:ext cx="4610100" cy="400110"/>
          </a:xfrm>
          <a:prstGeom prst="rect">
            <a:avLst/>
          </a:prstGeom>
          <a:noFill/>
        </p:spPr>
        <p:txBody>
          <a:bodyPr wrap="square" rtlCol="0">
            <a:spAutoFit/>
          </a:bodyPr>
          <a:lstStyle/>
          <a:p>
            <a:pPr lvl="0"/>
            <a:r>
              <a:rPr lang="en-US" sz="2000" b="1" dirty="0">
                <a:latin typeface="Times New Roman" pitchFamily="18" charset="0"/>
                <a:cs typeface="Times New Roman" pitchFamily="18" charset="0"/>
              </a:rPr>
              <a:t>Differences in Sequence of </a:t>
            </a:r>
            <a:r>
              <a:rPr lang="en-US" sz="2000" b="1" dirty="0" smtClean="0">
                <a:latin typeface="Times New Roman" pitchFamily="18" charset="0"/>
                <a:cs typeface="Times New Roman" pitchFamily="18" charset="0"/>
              </a:rPr>
              <a:t>Proverbs</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9572570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762000" y="1066800"/>
            <a:ext cx="7162800" cy="1323439"/>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magnificent Isaiah scroll </a:t>
            </a:r>
            <a:r>
              <a:rPr lang="en-US" sz="2000" b="1" dirty="0" smtClean="0">
                <a:latin typeface="Times New Roman" pitchFamily="18" charset="0"/>
                <a:cs typeface="Times New Roman" pitchFamily="18" charset="0"/>
              </a:rPr>
              <a:t>generally follows </a:t>
            </a:r>
            <a:r>
              <a:rPr lang="en-US" sz="2000" b="1" dirty="0">
                <a:latin typeface="Times New Roman" pitchFamily="18" charset="0"/>
                <a:cs typeface="Times New Roman" pitchFamily="18" charset="0"/>
              </a:rPr>
              <a:t>the Masoretic Text (MT), but </a:t>
            </a:r>
            <a:r>
              <a:rPr lang="en-US" sz="2000" b="1" dirty="0" smtClean="0">
                <a:latin typeface="Times New Roman" pitchFamily="18" charset="0"/>
                <a:cs typeface="Times New Roman" pitchFamily="18" charset="0"/>
              </a:rPr>
              <a:t>there are </a:t>
            </a:r>
            <a:r>
              <a:rPr lang="en-US" sz="2000" b="1" dirty="0">
                <a:latin typeface="Times New Roman" pitchFamily="18" charset="0"/>
                <a:cs typeface="Times New Roman" pitchFamily="18" charset="0"/>
              </a:rPr>
              <a:t>about 1,375 differences from the </a:t>
            </a:r>
            <a:r>
              <a:rPr lang="en-US" sz="2000" b="1" dirty="0" smtClean="0">
                <a:latin typeface="Times New Roman" pitchFamily="18" charset="0"/>
                <a:cs typeface="Times New Roman" pitchFamily="18" charset="0"/>
              </a:rPr>
              <a:t>MT. These variants are of great interest to scholars. The variants fall into four different kinds.</a:t>
            </a:r>
            <a:r>
              <a:rPr lang="en-US" sz="2000" dirty="0" smtClean="0"/>
              <a:t> </a:t>
            </a:r>
            <a:endParaRPr lang="en-US" sz="2000" dirty="0"/>
          </a:p>
        </p:txBody>
      </p:sp>
      <p:sp>
        <p:nvSpPr>
          <p:cNvPr id="3" name="Rectangle 2"/>
          <p:cNvSpPr/>
          <p:nvPr/>
        </p:nvSpPr>
        <p:spPr>
          <a:xfrm>
            <a:off x="678950" y="-4465"/>
            <a:ext cx="774038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Great Isaiah scroll</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 y="2514600"/>
            <a:ext cx="1905000" cy="3009900"/>
          </a:xfrm>
          <a:prstGeom prst="rect">
            <a:avLst/>
          </a:prstGeom>
        </p:spPr>
      </p:pic>
      <p:sp>
        <p:nvSpPr>
          <p:cNvPr id="5" name="TextBox 4"/>
          <p:cNvSpPr txBox="1"/>
          <p:nvPr/>
        </p:nvSpPr>
        <p:spPr>
          <a:xfrm>
            <a:off x="3124200" y="2590800"/>
            <a:ext cx="4800600" cy="3170099"/>
          </a:xfrm>
          <a:prstGeom prst="rect">
            <a:avLst/>
          </a:prstGeom>
          <a:noFill/>
        </p:spPr>
        <p:txBody>
          <a:bodyPr wrap="square" rtlCol="0">
            <a:spAutoFit/>
          </a:bodyPr>
          <a:lstStyle/>
          <a:p>
            <a:pPr marL="342900" indent="-342900">
              <a:buAutoNum type="arabicPeriod"/>
            </a:pPr>
            <a:r>
              <a:rPr lang="en-US" sz="2000" b="1" dirty="0" smtClean="0"/>
              <a:t>Major variants that have one or more verse changes. </a:t>
            </a:r>
          </a:p>
          <a:p>
            <a:pPr marL="342900" indent="-342900">
              <a:buAutoNum type="arabicPeriod"/>
            </a:pPr>
            <a:r>
              <a:rPr lang="en-US" sz="2000" b="1" dirty="0" smtClean="0"/>
              <a:t>Scribal errors in copying the text.</a:t>
            </a:r>
          </a:p>
          <a:p>
            <a:pPr marL="342900" indent="-342900">
              <a:buAutoNum type="arabicPeriod"/>
            </a:pPr>
            <a:r>
              <a:rPr lang="en-US" sz="2000" b="1" dirty="0" smtClean="0"/>
              <a:t>Minor variants like spelling differences, singular or plural and word order.</a:t>
            </a:r>
          </a:p>
          <a:p>
            <a:pPr marL="342900" indent="-342900">
              <a:buAutoNum type="arabicPeriod"/>
            </a:pPr>
            <a:r>
              <a:rPr lang="en-US" sz="2000" b="1" dirty="0" smtClean="0"/>
              <a:t>Single word changes. One example is Isaiah 53:11 “He shall see of the travail of his soul” is changed to “out of the suffering of his soul  he will see light.”  One word “light” is added. </a:t>
            </a:r>
            <a:endParaRPr lang="en-US" sz="2000" b="1" dirty="0"/>
          </a:p>
        </p:txBody>
      </p:sp>
    </p:spTree>
    <p:extLst>
      <p:ext uri="{BB962C8B-B14F-4D97-AF65-F5344CB8AC3E}">
        <p14:creationId xmlns:p14="http://schemas.microsoft.com/office/powerpoint/2010/main" val="20173408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762000" y="1066800"/>
            <a:ext cx="7162800" cy="1323439"/>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The Qumran community understood Isaiah’s prophecy  as relating to their departure into the wilderness in order to prepare the way of the Lord through the study of the Torah. Some think that John the Baptist once studied at Qumran. </a:t>
            </a:r>
            <a:endParaRPr lang="en-US" sz="2000" dirty="0"/>
          </a:p>
        </p:txBody>
      </p:sp>
      <p:sp>
        <p:nvSpPr>
          <p:cNvPr id="3" name="Rectangle 2"/>
          <p:cNvSpPr/>
          <p:nvPr/>
        </p:nvSpPr>
        <p:spPr>
          <a:xfrm>
            <a:off x="1692015" y="-4465"/>
            <a:ext cx="571425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Isaiah scroll</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 y="2514600"/>
            <a:ext cx="1905000" cy="3009900"/>
          </a:xfrm>
          <a:prstGeom prst="rect">
            <a:avLst/>
          </a:prstGeom>
        </p:spPr>
      </p:pic>
      <p:sp>
        <p:nvSpPr>
          <p:cNvPr id="5" name="TextBox 4"/>
          <p:cNvSpPr txBox="1"/>
          <p:nvPr/>
        </p:nvSpPr>
        <p:spPr>
          <a:xfrm>
            <a:off x="3124200" y="2590800"/>
            <a:ext cx="4800600" cy="3477875"/>
          </a:xfrm>
          <a:prstGeom prst="rect">
            <a:avLst/>
          </a:prstGeom>
          <a:noFill/>
        </p:spPr>
        <p:txBody>
          <a:bodyPr wrap="square" rtlCol="0">
            <a:spAutoFit/>
          </a:bodyPr>
          <a:lstStyle/>
          <a:p>
            <a:r>
              <a:rPr lang="en-US" sz="2000" b="1" dirty="0"/>
              <a:t>'Ghostwriting' the Torah? New algorithm distinguishes contributors to the Old Testament with high accuracy, says Tel Aviv University </a:t>
            </a:r>
            <a:r>
              <a:rPr lang="en-US" sz="2000" b="1" dirty="0" smtClean="0"/>
              <a:t>research. </a:t>
            </a:r>
            <a:r>
              <a:rPr lang="en-US" sz="2000" b="1" dirty="0"/>
              <a:t>T</a:t>
            </a:r>
            <a:r>
              <a:rPr lang="en-US" sz="2000" b="1" dirty="0" smtClean="0"/>
              <a:t>he </a:t>
            </a:r>
            <a:r>
              <a:rPr lang="en-US" sz="2000" b="1" dirty="0"/>
              <a:t>book of Isaiah is largely thought to have been written by two distinct authors, with the second author taking over after Chapter 39. The software's results agreed that the book might have two authors, but suggested the second author's section actually began six chapters earlier, in Chapter 33."</a:t>
            </a:r>
          </a:p>
        </p:txBody>
      </p:sp>
    </p:spTree>
    <p:extLst>
      <p:ext uri="{BB962C8B-B14F-4D97-AF65-F5344CB8AC3E}">
        <p14:creationId xmlns:p14="http://schemas.microsoft.com/office/powerpoint/2010/main" val="29628817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2895600" y="228600"/>
            <a:ext cx="312777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Jeremiah</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491490" y="1295400"/>
            <a:ext cx="8153400" cy="5324535"/>
          </a:xfrm>
          <a:prstGeom prst="rect">
            <a:avLst/>
          </a:prstGeom>
          <a:noFill/>
        </p:spPr>
        <p:txBody>
          <a:bodyPr wrap="square" rtlCol="0">
            <a:spAutoFit/>
          </a:bodyPr>
          <a:lstStyle/>
          <a:p>
            <a:r>
              <a:rPr lang="en-US" sz="2000" b="1" dirty="0"/>
              <a:t>Jeremiah is one seventh shorter in the LXX than in the MT. This is the most dramatic difference between the LXX and MT. The LXX of Jeremiah probably reflects an earlier edition of the Book of Jeremiah. Not only is the LXX shorter, but the arrangement of verses is different.</a:t>
            </a:r>
          </a:p>
          <a:p>
            <a:r>
              <a:rPr lang="en-US" sz="2000" b="1" dirty="0"/>
              <a:t>The Dead Sea Scrolls 4QJer</a:t>
            </a:r>
            <a:r>
              <a:rPr lang="en-US" sz="2000" b="1" baseline="30000" dirty="0"/>
              <a:t>b,d</a:t>
            </a:r>
            <a:r>
              <a:rPr lang="en-US" sz="2000" b="1" dirty="0"/>
              <a:t> are very similar to the LXX with the shorter text, and the different arrangement of verses.</a:t>
            </a:r>
          </a:p>
          <a:p>
            <a:r>
              <a:rPr lang="en-US" sz="2000" b="1" dirty="0"/>
              <a:t>In chapters 27-29 of the MT of Jeremiah the king of Babylon is spelled </a:t>
            </a:r>
            <a:r>
              <a:rPr lang="en-US" sz="2000" b="1" i="1" dirty="0"/>
              <a:t>Nebuchadnezzar</a:t>
            </a:r>
            <a:r>
              <a:rPr lang="en-US" sz="2000" b="1" dirty="0"/>
              <a:t> while in the rest of the book it is in its original form </a:t>
            </a:r>
            <a:r>
              <a:rPr lang="en-US" sz="2000" b="1" i="1" dirty="0" err="1"/>
              <a:t>Nebuchadrezzar</a:t>
            </a:r>
            <a:r>
              <a:rPr lang="en-US" sz="2000" b="1" dirty="0"/>
              <a:t>. The LXX only has </a:t>
            </a:r>
            <a:r>
              <a:rPr lang="en-US" sz="2000" b="1" i="1" dirty="0" err="1"/>
              <a:t>Nebuchadrezzar</a:t>
            </a:r>
            <a:r>
              <a:rPr lang="en-US" sz="2000" b="1" dirty="0"/>
              <a:t>.</a:t>
            </a:r>
          </a:p>
          <a:p>
            <a:r>
              <a:rPr lang="en-US" sz="2000" b="1" dirty="0"/>
              <a:t>It should be noted that </a:t>
            </a:r>
            <a:r>
              <a:rPr lang="en-US" sz="2000" b="1" dirty="0" err="1" smtClean="0"/>
              <a:t>pseudepigraphal</a:t>
            </a:r>
            <a:r>
              <a:rPr lang="en-US" sz="2000" b="1" dirty="0" smtClean="0"/>
              <a:t> </a:t>
            </a:r>
            <a:r>
              <a:rPr lang="en-US" sz="2000" b="1" dirty="0"/>
              <a:t>writings, and revisions were a common practice in ancient times. Their view of inspiration was also very different.</a:t>
            </a:r>
          </a:p>
          <a:p>
            <a:r>
              <a:rPr lang="en-US" sz="2000" b="1" dirty="0"/>
              <a:t>The MT editor added headings to prophecies, repeated sections, added new verses and sections, new details, new arrangements, and clarification of unclear passages. This most likely done after the exile.</a:t>
            </a:r>
          </a:p>
          <a:p>
            <a:r>
              <a:rPr lang="en-US" sz="2000" b="1" dirty="0"/>
              <a:t>In the LXX  Jeremiah chapters 46-51 of the MT follow 25:13 of the LXX. These oracles against the nations are also put in a different order</a:t>
            </a:r>
            <a:r>
              <a:rPr lang="en-US" sz="2000" b="1" dirty="0" smtClean="0"/>
              <a:t>.</a:t>
            </a:r>
            <a:endParaRPr lang="en-US" sz="2000" b="1" dirty="0"/>
          </a:p>
        </p:txBody>
      </p:sp>
    </p:spTree>
    <p:extLst>
      <p:ext uri="{BB962C8B-B14F-4D97-AF65-F5344CB8AC3E}">
        <p14:creationId xmlns:p14="http://schemas.microsoft.com/office/powerpoint/2010/main" val="20005629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3364865" y="152400"/>
            <a:ext cx="238379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Ezekiel</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14400" y="1447800"/>
            <a:ext cx="7315200" cy="4524315"/>
          </a:xfrm>
          <a:prstGeom prst="rect">
            <a:avLst/>
          </a:prstGeom>
          <a:noFill/>
        </p:spPr>
        <p:txBody>
          <a:bodyPr wrap="square" rtlCol="0">
            <a:spAutoFit/>
          </a:bodyPr>
          <a:lstStyle/>
          <a:p>
            <a:r>
              <a:rPr lang="en-US" sz="2400" b="1" dirty="0"/>
              <a:t>There are many differences between the LXX and MT of Ezekiel. The LXX of Ezekiel is about 4-5% shorter than the MT. One example is Ezekiel 7:3-9. The LXX of Ezekiel seems to reflect a shorter Hebrew text. The MT being a later expanded edition. The MT adds parallel words and phrases, exegetical phrases, harmonization, and new material. </a:t>
            </a:r>
          </a:p>
          <a:p>
            <a:r>
              <a:rPr lang="en-US" sz="2400" b="1" dirty="0"/>
              <a:t>Ezekiel 36 is longer in the MT. P. Chester Beatty 967 of the LXX lacks verses 23-38. This implies that the Old Greek reflects an early stage of development of the Book of Ezekiel</a:t>
            </a:r>
            <a:r>
              <a:rPr lang="en-US" sz="2400" b="1" dirty="0" smtClean="0"/>
              <a:t>.</a:t>
            </a:r>
          </a:p>
          <a:p>
            <a:r>
              <a:rPr lang="en-US" sz="2400" b="1" dirty="0" smtClean="0"/>
              <a:t>11QEzek also may have had a shorter text than the MT. </a:t>
            </a:r>
            <a:endParaRPr lang="en-US" sz="2400" b="1" dirty="0"/>
          </a:p>
        </p:txBody>
      </p:sp>
    </p:spTree>
    <p:extLst>
      <p:ext uri="{BB962C8B-B14F-4D97-AF65-F5344CB8AC3E}">
        <p14:creationId xmlns:p14="http://schemas.microsoft.com/office/powerpoint/2010/main" val="12813067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38100" y="76200"/>
            <a:ext cx="543091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Daniel DSS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066800" y="1371600"/>
            <a:ext cx="6934200" cy="4431983"/>
          </a:xfrm>
          <a:prstGeom prst="rect">
            <a:avLst/>
          </a:prstGeom>
          <a:noFill/>
        </p:spPr>
        <p:txBody>
          <a:bodyPr wrap="square" rtlCol="0">
            <a:spAutoFit/>
          </a:bodyPr>
          <a:lstStyle/>
          <a:p>
            <a:r>
              <a:rPr lang="en-US" sz="2400" b="1" dirty="0" smtClean="0"/>
              <a:t>Seven of the eight scrolls contained the whole Book of Daniel in shorter form like the MT over against the longer LXX.</a:t>
            </a:r>
          </a:p>
          <a:p>
            <a:endParaRPr lang="en-US" sz="2400" b="1" dirty="0" smtClean="0"/>
          </a:p>
          <a:p>
            <a:r>
              <a:rPr lang="en-US" sz="2400" b="1" dirty="0" smtClean="0"/>
              <a:t> 4QDanb says “he wrote down the (dream)” with no room for the longer “he related the sum of the words” in Daniel 7:1. </a:t>
            </a:r>
          </a:p>
          <a:p>
            <a:endParaRPr lang="en-US" sz="2400" b="1" dirty="0" smtClean="0"/>
          </a:p>
          <a:p>
            <a:r>
              <a:rPr lang="en-US" sz="2400" b="1" dirty="0" smtClean="0"/>
              <a:t>In Daniel 10:16 which reads, “one like the sons of man” is changed to “something in the form of a human hand” (like the LXX). </a:t>
            </a:r>
          </a:p>
          <a:p>
            <a:endParaRPr lang="en-US" b="1" dirty="0"/>
          </a:p>
        </p:txBody>
      </p:sp>
    </p:spTree>
    <p:extLst>
      <p:ext uri="{BB962C8B-B14F-4D97-AF65-F5344CB8AC3E}">
        <p14:creationId xmlns:p14="http://schemas.microsoft.com/office/powerpoint/2010/main" val="1328592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38100" y="76200"/>
            <a:ext cx="543091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Daniel DSS Texts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14400" y="3317200"/>
            <a:ext cx="7772400" cy="3170099"/>
          </a:xfrm>
          <a:prstGeom prst="rect">
            <a:avLst/>
          </a:prstGeom>
          <a:noFill/>
        </p:spPr>
        <p:txBody>
          <a:bodyPr wrap="square" rtlCol="0">
            <a:spAutoFit/>
          </a:bodyPr>
          <a:lstStyle/>
          <a:p>
            <a:r>
              <a:rPr lang="en-US" sz="2000" b="1" dirty="0" smtClean="0"/>
              <a:t>4Q242 starts, “the words of the prayer which </a:t>
            </a:r>
            <a:r>
              <a:rPr lang="en-US" sz="2000" b="1" dirty="0" err="1" smtClean="0"/>
              <a:t>Nabunay</a:t>
            </a:r>
            <a:r>
              <a:rPr lang="en-US" sz="2000" b="1" dirty="0" smtClean="0"/>
              <a:t>(</a:t>
            </a:r>
            <a:r>
              <a:rPr lang="en-US" sz="2000" b="1" dirty="0" err="1" smtClean="0"/>
              <a:t>Nabonidus</a:t>
            </a:r>
            <a:r>
              <a:rPr lang="en-US" sz="2000" b="1" dirty="0" smtClean="0"/>
              <a:t>) king of Babylon prayed.” </a:t>
            </a:r>
            <a:r>
              <a:rPr lang="en-US" sz="2000" b="1" dirty="0" err="1" smtClean="0"/>
              <a:t>Nabonidus</a:t>
            </a:r>
            <a:r>
              <a:rPr lang="en-US" sz="2000" b="1" dirty="0" smtClean="0"/>
              <a:t> gives an </a:t>
            </a:r>
            <a:r>
              <a:rPr lang="en-US" sz="2000" b="1" dirty="0" err="1" smtClean="0"/>
              <a:t>acccount</a:t>
            </a:r>
            <a:r>
              <a:rPr lang="en-US" sz="2000" b="1" dirty="0" smtClean="0"/>
              <a:t> of his evil skin disease suffered by the decree of God for a period of seven years in </a:t>
            </a:r>
            <a:r>
              <a:rPr lang="en-US" sz="2000" b="1" dirty="0" err="1" smtClean="0"/>
              <a:t>Taiman</a:t>
            </a:r>
            <a:r>
              <a:rPr lang="en-US" sz="2000" b="1" dirty="0"/>
              <a:t> </a:t>
            </a:r>
            <a:r>
              <a:rPr lang="en-US" sz="2000" b="1" dirty="0" smtClean="0"/>
              <a:t>then healed by the agency of a Jew.  Neo-</a:t>
            </a:r>
            <a:r>
              <a:rPr lang="en-US" sz="2000" b="1" dirty="0" err="1" smtClean="0"/>
              <a:t>babylonian</a:t>
            </a:r>
            <a:r>
              <a:rPr lang="en-US" sz="2000" b="1" dirty="0" smtClean="0"/>
              <a:t> inscriptions also confirm that </a:t>
            </a:r>
            <a:r>
              <a:rPr lang="en-US" sz="2000" b="1" dirty="0" err="1" smtClean="0"/>
              <a:t>Nabonidus</a:t>
            </a:r>
            <a:r>
              <a:rPr lang="en-US" sz="2000" b="1" dirty="0" smtClean="0"/>
              <a:t> had an illness and stayed in </a:t>
            </a:r>
            <a:r>
              <a:rPr lang="en-US" sz="2000" b="1" dirty="0" err="1" smtClean="0"/>
              <a:t>Taiman</a:t>
            </a:r>
            <a:r>
              <a:rPr lang="en-US" sz="2000" b="1" dirty="0" smtClean="0"/>
              <a:t> for a period of time. It seems that the lesser known name </a:t>
            </a:r>
            <a:r>
              <a:rPr lang="en-US" sz="2000" b="1" dirty="0" err="1" smtClean="0"/>
              <a:t>Nabonidus</a:t>
            </a:r>
            <a:r>
              <a:rPr lang="en-US" sz="2000" b="1" dirty="0"/>
              <a:t> </a:t>
            </a:r>
            <a:r>
              <a:rPr lang="en-US" sz="2000" b="1" dirty="0" smtClean="0"/>
              <a:t>was replaced by the well-known Nebuchadnezzar in the Book of Daniel. </a:t>
            </a:r>
          </a:p>
          <a:p>
            <a:endParaRPr lang="en-US" sz="2000" b="1" dirty="0"/>
          </a:p>
          <a:p>
            <a:r>
              <a:rPr lang="en-US" sz="2000" b="1" dirty="0" smtClean="0"/>
              <a:t>4QBook of Giants (4Q530 15-20) and Daniel 7:9-10, 28 are very similar. The Book of Giants seems to be an older tradition than Daniel. </a:t>
            </a:r>
            <a:endParaRPr lang="en-US" sz="20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240" y="0"/>
            <a:ext cx="3429000" cy="2571750"/>
          </a:xfrm>
          <a:prstGeom prst="rect">
            <a:avLst/>
          </a:prstGeom>
        </p:spPr>
      </p:pic>
      <p:sp>
        <p:nvSpPr>
          <p:cNvPr id="5" name="TextBox 4"/>
          <p:cNvSpPr txBox="1"/>
          <p:nvPr/>
        </p:nvSpPr>
        <p:spPr>
          <a:xfrm>
            <a:off x="6400800" y="2133600"/>
            <a:ext cx="2057400" cy="369332"/>
          </a:xfrm>
          <a:prstGeom prst="rect">
            <a:avLst/>
          </a:prstGeom>
          <a:noFill/>
        </p:spPr>
        <p:txBody>
          <a:bodyPr wrap="square" rtlCol="0">
            <a:spAutoFit/>
          </a:bodyPr>
          <a:lstStyle/>
          <a:p>
            <a:r>
              <a:rPr lang="en-US" b="1" dirty="0" err="1" smtClean="0"/>
              <a:t>Nabonidus</a:t>
            </a:r>
            <a:r>
              <a:rPr lang="en-US" b="1" dirty="0" smtClean="0"/>
              <a:t> Cylinder</a:t>
            </a:r>
            <a:endParaRPr lang="en-US" b="1" dirty="0"/>
          </a:p>
        </p:txBody>
      </p:sp>
      <p:sp>
        <p:nvSpPr>
          <p:cNvPr id="6" name="TextBox 5"/>
          <p:cNvSpPr txBox="1"/>
          <p:nvPr/>
        </p:nvSpPr>
        <p:spPr>
          <a:xfrm>
            <a:off x="685800" y="1285875"/>
            <a:ext cx="4572000" cy="2031325"/>
          </a:xfrm>
          <a:prstGeom prst="rect">
            <a:avLst/>
          </a:prstGeom>
          <a:noFill/>
        </p:spPr>
        <p:txBody>
          <a:bodyPr wrap="square" rtlCol="0">
            <a:spAutoFit/>
          </a:bodyPr>
          <a:lstStyle/>
          <a:p>
            <a:r>
              <a:rPr lang="en-US" b="1" dirty="0"/>
              <a:t>4QPrayer of </a:t>
            </a:r>
            <a:r>
              <a:rPr lang="en-US" b="1" dirty="0" err="1"/>
              <a:t>Nabonidus</a:t>
            </a:r>
            <a:r>
              <a:rPr lang="en-US" b="1" dirty="0"/>
              <a:t> (4Q242) may be pre-</a:t>
            </a:r>
            <a:r>
              <a:rPr lang="en-US" b="1" dirty="0" err="1"/>
              <a:t>Danielic</a:t>
            </a:r>
            <a:r>
              <a:rPr lang="en-US" b="1" dirty="0"/>
              <a:t> traditions in the DSS. Even before the </a:t>
            </a:r>
            <a:r>
              <a:rPr lang="en-US" b="1" dirty="0" err="1"/>
              <a:t>the</a:t>
            </a:r>
            <a:r>
              <a:rPr lang="en-US" b="1" dirty="0"/>
              <a:t> discovery of the DSS, Wolfram von </a:t>
            </a:r>
            <a:r>
              <a:rPr lang="en-US" b="1" dirty="0" err="1"/>
              <a:t>Soden</a:t>
            </a:r>
            <a:r>
              <a:rPr lang="en-US" b="1" dirty="0"/>
              <a:t> suggested that the stories about Nebuchadnezzar in Daniel 3 and 4 actually came from legends about </a:t>
            </a:r>
            <a:r>
              <a:rPr lang="en-US" b="1" dirty="0" err="1"/>
              <a:t>Nabonidus</a:t>
            </a:r>
            <a:r>
              <a:rPr lang="en-US" b="1" dirty="0"/>
              <a:t>. </a:t>
            </a:r>
          </a:p>
          <a:p>
            <a:endParaRPr lang="en-US" dirty="0"/>
          </a:p>
        </p:txBody>
      </p:sp>
    </p:spTree>
    <p:extLst>
      <p:ext uri="{BB962C8B-B14F-4D97-AF65-F5344CB8AC3E}">
        <p14:creationId xmlns:p14="http://schemas.microsoft.com/office/powerpoint/2010/main" val="27319951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eadseacaves.jpg"/>
          <p:cNvPicPr>
            <a:picLocks noChangeAspect="1"/>
          </p:cNvPicPr>
          <p:nvPr/>
        </p:nvPicPr>
        <p:blipFill>
          <a:blip r:embed="rId2" cstate="print"/>
          <a:stretch>
            <a:fillRect/>
          </a:stretch>
        </p:blipFill>
        <p:spPr>
          <a:xfrm>
            <a:off x="0" y="0"/>
            <a:ext cx="9144000" cy="6858000"/>
          </a:xfrm>
          <a:prstGeom prst="rect">
            <a:avLst/>
          </a:prstGeom>
        </p:spPr>
      </p:pic>
      <p:sp>
        <p:nvSpPr>
          <p:cNvPr id="2" name="Rectangle 1"/>
          <p:cNvSpPr/>
          <p:nvPr/>
        </p:nvSpPr>
        <p:spPr>
          <a:xfrm>
            <a:off x="609600" y="0"/>
            <a:ext cx="8382000" cy="156966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Gospel in the Dead Sea Scroll 7Q5?</a:t>
            </a:r>
            <a:endParaRPr lang="en-US" sz="48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 name="Picture 4" descr="7Q5DSS.jpg"/>
          <p:cNvPicPr>
            <a:picLocks noChangeAspect="1"/>
          </p:cNvPicPr>
          <p:nvPr/>
        </p:nvPicPr>
        <p:blipFill>
          <a:blip r:embed="rId3" cstate="print"/>
          <a:srcRect l="17105" t="13158" r="25658"/>
          <a:stretch>
            <a:fillRect/>
          </a:stretch>
        </p:blipFill>
        <p:spPr>
          <a:xfrm>
            <a:off x="152400" y="990600"/>
            <a:ext cx="2209800" cy="2514600"/>
          </a:xfrm>
          <a:prstGeom prst="rect">
            <a:avLst/>
          </a:prstGeom>
        </p:spPr>
      </p:pic>
      <p:sp>
        <p:nvSpPr>
          <p:cNvPr id="6" name="TextBox 5"/>
          <p:cNvSpPr txBox="1"/>
          <p:nvPr/>
        </p:nvSpPr>
        <p:spPr>
          <a:xfrm>
            <a:off x="419100" y="3505200"/>
            <a:ext cx="8305800" cy="3170099"/>
          </a:xfrm>
          <a:prstGeom prst="rect">
            <a:avLst/>
          </a:prstGeom>
          <a:noFill/>
        </p:spPr>
        <p:txBody>
          <a:bodyPr wrap="square" rtlCol="0">
            <a:spAutoFit/>
          </a:bodyPr>
          <a:lstStyle/>
          <a:p>
            <a:r>
              <a:rPr lang="en-US" sz="2000" b="1" dirty="0" smtClean="0"/>
              <a:t>Among the Dead Sea scrolls, 7Q5 is the designation for a small papyrus fragment discovered in Qumran Cave 7. The significance of this fragment is derived from an argument made by Jose O´Callaghan in his work </a:t>
            </a:r>
            <a:r>
              <a:rPr lang="en-US" sz="2000" b="1" i="1" dirty="0" smtClean="0"/>
              <a:t>¿</a:t>
            </a:r>
            <a:r>
              <a:rPr lang="en-US" sz="2000" b="1" i="1" dirty="0" err="1" smtClean="0"/>
              <a:t>Papiros</a:t>
            </a:r>
            <a:r>
              <a:rPr lang="en-US" sz="2000" b="1" i="1" dirty="0" smtClean="0"/>
              <a:t> </a:t>
            </a:r>
            <a:r>
              <a:rPr lang="en-US" sz="2000" b="1" i="1" dirty="0" err="1" smtClean="0"/>
              <a:t>neotestamentarios</a:t>
            </a:r>
            <a:r>
              <a:rPr lang="en-US" sz="2000" b="1" i="1" dirty="0" smtClean="0"/>
              <a:t> en la </a:t>
            </a:r>
            <a:r>
              <a:rPr lang="en-US" sz="2000" b="1" i="1" dirty="0" err="1" smtClean="0"/>
              <a:t>cueva</a:t>
            </a:r>
            <a:r>
              <a:rPr lang="en-US" sz="2000" b="1" i="1" dirty="0" smtClean="0"/>
              <a:t> 7 de </a:t>
            </a:r>
            <a:r>
              <a:rPr lang="en-US" sz="2000" b="1" i="1" dirty="0" err="1" smtClean="0"/>
              <a:t>Qumrân</a:t>
            </a:r>
            <a:r>
              <a:rPr lang="en-US" sz="2000" b="1" i="1" dirty="0" smtClean="0"/>
              <a:t>?</a:t>
            </a:r>
            <a:r>
              <a:rPr lang="en-US" sz="2000" b="1" dirty="0" smtClean="0"/>
              <a:t> ("New Testament Papyri in Cave 7 at Qumran?") in 1972, later reasserted and expanded by German scholar </a:t>
            </a:r>
            <a:r>
              <a:rPr lang="en-US" sz="2000" b="1" dirty="0" err="1" smtClean="0"/>
              <a:t>Carsten</a:t>
            </a:r>
            <a:r>
              <a:rPr lang="en-US" sz="2000" b="1" dirty="0" smtClean="0"/>
              <a:t> Peter </a:t>
            </a:r>
            <a:r>
              <a:rPr lang="en-US" sz="2000" b="1" dirty="0" err="1" smtClean="0"/>
              <a:t>Thiede</a:t>
            </a:r>
            <a:r>
              <a:rPr lang="en-US" sz="2000" b="1" dirty="0" smtClean="0"/>
              <a:t> in his work </a:t>
            </a:r>
            <a:r>
              <a:rPr lang="en-US" sz="2000" b="1" i="1" dirty="0" smtClean="0"/>
              <a:t>The Earliest Gospel Manuscript?</a:t>
            </a:r>
            <a:r>
              <a:rPr lang="en-US" sz="2000" b="1" dirty="0" smtClean="0"/>
              <a:t> in 1982. The assertion is that the previously unidentified 7Q5 is actually a fragment of the Gospel of Mark, chapter 6 verse 52-53. The majority of scholars have not been convinced by O'Callaghan's and </a:t>
            </a:r>
            <a:r>
              <a:rPr lang="en-US" sz="2000" b="1" dirty="0" err="1" smtClean="0"/>
              <a:t>Thiede's</a:t>
            </a:r>
            <a:r>
              <a:rPr lang="en-US" sz="2000" b="1" dirty="0" smtClean="0"/>
              <a:t> identification</a:t>
            </a:r>
            <a:r>
              <a:rPr lang="en-US" sz="2000" b="1" baseline="30000" dirty="0" smtClean="0"/>
              <a:t> </a:t>
            </a:r>
            <a:r>
              <a:rPr lang="en-US" sz="2000" b="1" dirty="0" smtClean="0"/>
              <a:t>and it is "now virtually universally rejected". (Wikipedia)</a:t>
            </a:r>
            <a:endParaRPr lang="en-US" sz="2000" b="1"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9887" y="6965"/>
            <a:ext cx="6422335"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Three major Editions</a:t>
            </a:r>
          </a:p>
          <a:p>
            <a:pPr algn="ctr"/>
            <a:r>
              <a:rPr lang="en-US" sz="48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Of the old testament</a:t>
            </a:r>
            <a:endParaRPr lang="en-US" sz="48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741420" y="1752600"/>
            <a:ext cx="1752600" cy="381000"/>
          </a:xfrm>
          <a:prstGeom prst="rect">
            <a:avLst/>
          </a:prstGeom>
          <a:noFill/>
        </p:spPr>
        <p:txBody>
          <a:bodyPr wrap="square" rtlCol="0">
            <a:spAutoFit/>
          </a:bodyPr>
          <a:lstStyle/>
          <a:p>
            <a:r>
              <a:rPr lang="en-US" dirty="0" smtClean="0"/>
              <a:t>Palestine</a:t>
            </a:r>
            <a:endParaRPr lang="en-US" dirty="0"/>
          </a:p>
        </p:txBody>
      </p:sp>
      <p:sp>
        <p:nvSpPr>
          <p:cNvPr id="4" name="TextBox 3"/>
          <p:cNvSpPr txBox="1"/>
          <p:nvPr/>
        </p:nvSpPr>
        <p:spPr>
          <a:xfrm>
            <a:off x="6400800" y="3200400"/>
            <a:ext cx="1905000" cy="369332"/>
          </a:xfrm>
          <a:prstGeom prst="rect">
            <a:avLst/>
          </a:prstGeom>
          <a:noFill/>
        </p:spPr>
        <p:txBody>
          <a:bodyPr wrap="square" rtlCol="0">
            <a:spAutoFit/>
          </a:bodyPr>
          <a:lstStyle/>
          <a:p>
            <a:r>
              <a:rPr lang="en-US" dirty="0" smtClean="0"/>
              <a:t>Babylon</a:t>
            </a:r>
            <a:endParaRPr lang="en-US" dirty="0"/>
          </a:p>
        </p:txBody>
      </p:sp>
      <p:sp>
        <p:nvSpPr>
          <p:cNvPr id="5" name="TextBox 4"/>
          <p:cNvSpPr txBox="1"/>
          <p:nvPr/>
        </p:nvSpPr>
        <p:spPr>
          <a:xfrm>
            <a:off x="1524000" y="4267200"/>
            <a:ext cx="1295400" cy="381000"/>
          </a:xfrm>
          <a:prstGeom prst="rect">
            <a:avLst/>
          </a:prstGeom>
          <a:noFill/>
        </p:spPr>
        <p:txBody>
          <a:bodyPr wrap="square" rtlCol="0">
            <a:spAutoFit/>
          </a:bodyPr>
          <a:lstStyle/>
          <a:p>
            <a:r>
              <a:rPr lang="en-US" dirty="0" smtClean="0"/>
              <a:t>Egypt</a:t>
            </a:r>
            <a:endParaRPr lang="en-US" dirty="0"/>
          </a:p>
        </p:txBody>
      </p:sp>
      <p:cxnSp>
        <p:nvCxnSpPr>
          <p:cNvPr id="9" name="Straight Arrow Connector 8"/>
          <p:cNvCxnSpPr/>
          <p:nvPr/>
        </p:nvCxnSpPr>
        <p:spPr>
          <a:xfrm>
            <a:off x="4419600" y="2133600"/>
            <a:ext cx="18288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419600" y="2133600"/>
            <a:ext cx="0" cy="3352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2362200" y="3048000"/>
            <a:ext cx="20574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858000" y="3657600"/>
            <a:ext cx="0" cy="2514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828800" y="4800600"/>
            <a:ext cx="0" cy="1371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019800" y="6198870"/>
            <a:ext cx="1676400" cy="369332"/>
          </a:xfrm>
          <a:prstGeom prst="rect">
            <a:avLst/>
          </a:prstGeom>
          <a:noFill/>
        </p:spPr>
        <p:txBody>
          <a:bodyPr wrap="square" rtlCol="0">
            <a:spAutoFit/>
          </a:bodyPr>
          <a:lstStyle/>
          <a:p>
            <a:r>
              <a:rPr lang="en-US" dirty="0" smtClean="0"/>
              <a:t>Masoretic Text</a:t>
            </a:r>
            <a:endParaRPr lang="en-US" dirty="0"/>
          </a:p>
        </p:txBody>
      </p:sp>
      <p:sp>
        <p:nvSpPr>
          <p:cNvPr id="21" name="TextBox 20"/>
          <p:cNvSpPr txBox="1"/>
          <p:nvPr/>
        </p:nvSpPr>
        <p:spPr>
          <a:xfrm>
            <a:off x="1181100" y="6172200"/>
            <a:ext cx="1295400" cy="369332"/>
          </a:xfrm>
          <a:prstGeom prst="rect">
            <a:avLst/>
          </a:prstGeom>
          <a:noFill/>
        </p:spPr>
        <p:txBody>
          <a:bodyPr wrap="square" rtlCol="0">
            <a:spAutoFit/>
          </a:bodyPr>
          <a:lstStyle/>
          <a:p>
            <a:r>
              <a:rPr lang="en-US" dirty="0" smtClean="0"/>
              <a:t>Septuagint</a:t>
            </a:r>
            <a:endParaRPr lang="en-US" dirty="0"/>
          </a:p>
        </p:txBody>
      </p:sp>
      <p:sp>
        <p:nvSpPr>
          <p:cNvPr id="22" name="TextBox 21"/>
          <p:cNvSpPr txBox="1"/>
          <p:nvPr/>
        </p:nvSpPr>
        <p:spPr>
          <a:xfrm>
            <a:off x="3257550" y="5608320"/>
            <a:ext cx="2324100" cy="369332"/>
          </a:xfrm>
          <a:prstGeom prst="rect">
            <a:avLst/>
          </a:prstGeom>
          <a:noFill/>
        </p:spPr>
        <p:txBody>
          <a:bodyPr wrap="square" rtlCol="0">
            <a:spAutoFit/>
          </a:bodyPr>
          <a:lstStyle/>
          <a:p>
            <a:r>
              <a:rPr lang="en-US" dirty="0" smtClean="0"/>
              <a:t>Samaritan Pentateuch</a:t>
            </a:r>
            <a:endParaRPr lang="en-US" dirty="0"/>
          </a:p>
        </p:txBody>
      </p:sp>
    </p:spTree>
    <p:extLst>
      <p:ext uri="{BB962C8B-B14F-4D97-AF65-F5344CB8AC3E}">
        <p14:creationId xmlns:p14="http://schemas.microsoft.com/office/powerpoint/2010/main" val="36052418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6762" y="228600"/>
            <a:ext cx="433048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Conclusions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85800" y="1295400"/>
            <a:ext cx="7772400" cy="5324535"/>
          </a:xfrm>
          <a:prstGeom prst="rect">
            <a:avLst/>
          </a:prstGeom>
          <a:noFill/>
        </p:spPr>
        <p:txBody>
          <a:bodyPr wrap="square" rtlCol="0">
            <a:spAutoFit/>
          </a:bodyPr>
          <a:lstStyle/>
          <a:p>
            <a:r>
              <a:rPr lang="en-US" sz="2000" b="1" dirty="0" smtClean="0"/>
              <a:t>From the study of the Dead Sea Scrolls we can see a lot of fluidity in the transmission of the Biblical texts. Not until the Council </a:t>
            </a:r>
            <a:r>
              <a:rPr lang="en-US" sz="2000" b="1" dirty="0" err="1" smtClean="0"/>
              <a:t>Jamnia</a:t>
            </a:r>
            <a:r>
              <a:rPr lang="en-US" sz="2000" b="1" dirty="0" smtClean="0"/>
              <a:t> in 90 AD did the Old Testament become fixed. </a:t>
            </a:r>
          </a:p>
          <a:p>
            <a:endParaRPr lang="en-US" sz="2000" b="1" dirty="0"/>
          </a:p>
          <a:p>
            <a:r>
              <a:rPr lang="en-US" sz="2000" b="1" dirty="0" smtClean="0"/>
              <a:t>The use of the Dead Sea Scrolls is like a two-edged sword that cut both ways. It shows how accurately the Old Testament has been copied over thousands of years. It also shows that there have been changes. Some words, phrases, and verses have been both omitted and added. </a:t>
            </a:r>
          </a:p>
          <a:p>
            <a:endParaRPr lang="en-US" sz="2000" b="1" dirty="0"/>
          </a:p>
          <a:p>
            <a:r>
              <a:rPr lang="en-US" sz="2000" b="1" dirty="0" smtClean="0"/>
              <a:t>For some books of the Old Testament there are different editions. Most notably is the Book of Jeremiah in the LXX which is 1/7</a:t>
            </a:r>
            <a:r>
              <a:rPr lang="en-US" sz="2000" b="1" baseline="30000" dirty="0" smtClean="0"/>
              <a:t>th</a:t>
            </a:r>
            <a:r>
              <a:rPr lang="en-US" sz="2000" b="1" dirty="0" smtClean="0"/>
              <a:t> shorter that the MT.</a:t>
            </a:r>
          </a:p>
          <a:p>
            <a:endParaRPr lang="en-US" sz="2000" b="1" dirty="0"/>
          </a:p>
          <a:p>
            <a:r>
              <a:rPr lang="en-US" sz="2000" b="1" dirty="0" smtClean="0"/>
              <a:t>There are three major editions to the Old Testament: the Babylonian Masoretic Text (MT), the Egyptian Septuagint (LXX), and the Palestinian Samaritan Pentateuch (SP) all of which are found among the Dead Sea Scrolls.</a:t>
            </a:r>
            <a:endParaRPr lang="en-US" sz="2000" b="1" dirty="0"/>
          </a:p>
        </p:txBody>
      </p:sp>
    </p:spTree>
    <p:extLst>
      <p:ext uri="{BB962C8B-B14F-4D97-AF65-F5344CB8AC3E}">
        <p14:creationId xmlns:p14="http://schemas.microsoft.com/office/powerpoint/2010/main" val="1026472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486904" cy="6858000"/>
          </a:xfrm>
          <a:prstGeom prst="rect">
            <a:avLst/>
          </a:prstGeom>
        </p:spPr>
      </p:pic>
      <p:sp>
        <p:nvSpPr>
          <p:cNvPr id="3" name="TextBox 2"/>
          <p:cNvSpPr txBox="1"/>
          <p:nvPr/>
        </p:nvSpPr>
        <p:spPr>
          <a:xfrm>
            <a:off x="5711190" y="838200"/>
            <a:ext cx="2895600" cy="3046988"/>
          </a:xfrm>
          <a:prstGeom prst="rect">
            <a:avLst/>
          </a:prstGeom>
          <a:noFill/>
        </p:spPr>
        <p:txBody>
          <a:bodyPr wrap="square" rtlCol="0">
            <a:spAutoFit/>
          </a:bodyPr>
          <a:lstStyle/>
          <a:p>
            <a:r>
              <a:rPr lang="en-US" sz="2400" b="1" u="sng" dirty="0" smtClean="0">
                <a:solidFill>
                  <a:schemeClr val="bg1"/>
                </a:solidFill>
                <a:latin typeface="Times New Roman" pitchFamily="18" charset="0"/>
                <a:cs typeface="Times New Roman" pitchFamily="18" charset="0"/>
              </a:rPr>
              <a:t>Key </a:t>
            </a:r>
            <a:r>
              <a:rPr lang="en-US" sz="2400" b="1" u="sng" dirty="0" err="1" smtClean="0">
                <a:solidFill>
                  <a:schemeClr val="bg1"/>
                </a:solidFill>
                <a:latin typeface="Times New Roman" pitchFamily="18" charset="0"/>
                <a:cs typeface="Times New Roman" pitchFamily="18" charset="0"/>
              </a:rPr>
              <a:t>Resourses</a:t>
            </a:r>
            <a:endParaRPr lang="en-US" sz="2400" b="1" u="sng" dirty="0" smtClean="0">
              <a:solidFill>
                <a:schemeClr val="bg1"/>
              </a:solidFill>
              <a:latin typeface="Times New Roman" pitchFamily="18" charset="0"/>
              <a:cs typeface="Times New Roman" pitchFamily="18" charset="0"/>
            </a:endParaRPr>
          </a:p>
          <a:p>
            <a:endParaRPr lang="en-US" sz="2400" b="1" u="sng" dirty="0" smtClean="0">
              <a:solidFill>
                <a:schemeClr val="bg1"/>
              </a:solidFill>
              <a:latin typeface="Times New Roman" pitchFamily="18" charset="0"/>
              <a:cs typeface="Times New Roman" pitchFamily="18" charset="0"/>
            </a:endParaRPr>
          </a:p>
          <a:p>
            <a:r>
              <a:rPr lang="en-US" sz="2400" b="1" dirty="0" smtClean="0">
                <a:solidFill>
                  <a:schemeClr val="bg1"/>
                </a:solidFill>
                <a:latin typeface="Times New Roman" pitchFamily="18" charset="0"/>
                <a:cs typeface="Times New Roman" pitchFamily="18" charset="0"/>
              </a:rPr>
              <a:t>Textbook for this course is </a:t>
            </a:r>
            <a:r>
              <a:rPr lang="en-US" sz="2400" b="1" i="1" dirty="0" smtClean="0">
                <a:solidFill>
                  <a:schemeClr val="bg1"/>
                </a:solidFill>
                <a:latin typeface="Times New Roman" pitchFamily="18" charset="0"/>
                <a:cs typeface="Times New Roman" pitchFamily="18" charset="0"/>
              </a:rPr>
              <a:t>The Meaning of the Dead Sea Scrolls  </a:t>
            </a:r>
            <a:r>
              <a:rPr lang="en-US" sz="2400" b="1" dirty="0" smtClean="0">
                <a:solidFill>
                  <a:schemeClr val="bg1"/>
                </a:solidFill>
                <a:latin typeface="Times New Roman" pitchFamily="18" charset="0"/>
                <a:cs typeface="Times New Roman" pitchFamily="18" charset="0"/>
              </a:rPr>
              <a:t>by James </a:t>
            </a:r>
            <a:r>
              <a:rPr lang="en-US" sz="2400" b="1" dirty="0" err="1" smtClean="0">
                <a:solidFill>
                  <a:schemeClr val="bg1"/>
                </a:solidFill>
                <a:latin typeface="Times New Roman" pitchFamily="18" charset="0"/>
                <a:cs typeface="Times New Roman" pitchFamily="18" charset="0"/>
              </a:rPr>
              <a:t>VanderKam</a:t>
            </a:r>
            <a:r>
              <a:rPr lang="en-US" sz="2400" b="1" dirty="0" smtClean="0">
                <a:solidFill>
                  <a:schemeClr val="bg1"/>
                </a:solidFill>
                <a:latin typeface="Times New Roman" pitchFamily="18" charset="0"/>
                <a:cs typeface="Times New Roman" pitchFamily="18" charset="0"/>
              </a:rPr>
              <a:t> &amp; Peter Flint.</a:t>
            </a:r>
            <a:endParaRPr lang="en-US"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482175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3" name="TextBox 2"/>
          <p:cNvSpPr txBox="1"/>
          <p:nvPr/>
        </p:nvSpPr>
        <p:spPr>
          <a:xfrm>
            <a:off x="5257800" y="982176"/>
            <a:ext cx="2971800" cy="4893647"/>
          </a:xfrm>
          <a:prstGeom prst="rect">
            <a:avLst/>
          </a:prstGeom>
          <a:noFill/>
        </p:spPr>
        <p:txBody>
          <a:bodyPr wrap="square" rtlCol="0">
            <a:spAutoFit/>
          </a:bodyPr>
          <a:lstStyle/>
          <a:p>
            <a:r>
              <a:rPr lang="en-US" sz="2400" b="1" dirty="0">
                <a:solidFill>
                  <a:schemeClr val="bg1"/>
                </a:solidFill>
                <a:latin typeface="Times New Roman" pitchFamily="18" charset="0"/>
                <a:cs typeface="Times New Roman" pitchFamily="18" charset="0"/>
              </a:rPr>
              <a:t>This is an excellent book with translations of the Bible from the Dead Sea Scrolls. Differences are italicized. The Dead Sea Scrolls Bible translated by </a:t>
            </a:r>
            <a:r>
              <a:rPr lang="en-US" sz="2400" b="1" dirty="0" err="1">
                <a:solidFill>
                  <a:schemeClr val="bg1"/>
                </a:solidFill>
                <a:latin typeface="Times New Roman" pitchFamily="18" charset="0"/>
                <a:cs typeface="Times New Roman" pitchFamily="18" charset="0"/>
              </a:rPr>
              <a:t>Abegg</a:t>
            </a:r>
            <a:r>
              <a:rPr lang="en-US" sz="2400" b="1" dirty="0">
                <a:solidFill>
                  <a:schemeClr val="bg1"/>
                </a:solidFill>
                <a:latin typeface="Times New Roman" pitchFamily="18" charset="0"/>
                <a:cs typeface="Times New Roman" pitchFamily="18" charset="0"/>
              </a:rPr>
              <a:t>, Flint, and Ulrich. Published by </a:t>
            </a:r>
            <a:r>
              <a:rPr lang="en-US" sz="2400" b="1" dirty="0" err="1">
                <a:solidFill>
                  <a:schemeClr val="bg1"/>
                </a:solidFill>
                <a:latin typeface="Times New Roman" pitchFamily="18" charset="0"/>
                <a:cs typeface="Times New Roman" pitchFamily="18" charset="0"/>
              </a:rPr>
              <a:t>HaperSanFranciso</a:t>
            </a:r>
            <a:r>
              <a:rPr lang="en-US" sz="2400" b="1" dirty="0">
                <a:solidFill>
                  <a:schemeClr val="bg1"/>
                </a:solidFill>
                <a:latin typeface="Times New Roman" pitchFamily="18" charset="0"/>
                <a:cs typeface="Times New Roman" pitchFamily="18" charset="0"/>
              </a:rPr>
              <a:t>, </a:t>
            </a:r>
            <a:r>
              <a:rPr lang="en-US" sz="2400" b="1" dirty="0" smtClean="0">
                <a:solidFill>
                  <a:schemeClr val="bg1"/>
                </a:solidFill>
                <a:latin typeface="Times New Roman" pitchFamily="18" charset="0"/>
                <a:cs typeface="Times New Roman" pitchFamily="18" charset="0"/>
              </a:rPr>
              <a:t>1999</a:t>
            </a:r>
            <a:endParaRPr lang="en-US"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1142794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59438" cy="6858000"/>
          </a:xfrm>
          <a:prstGeom prst="rect">
            <a:avLst/>
          </a:prstGeom>
        </p:spPr>
      </p:pic>
      <p:sp>
        <p:nvSpPr>
          <p:cNvPr id="3" name="TextBox 2"/>
          <p:cNvSpPr txBox="1"/>
          <p:nvPr/>
        </p:nvSpPr>
        <p:spPr>
          <a:xfrm>
            <a:off x="5029200" y="1447800"/>
            <a:ext cx="3657600" cy="2677656"/>
          </a:xfrm>
          <a:prstGeom prst="rect">
            <a:avLst/>
          </a:prstGeom>
          <a:noFill/>
        </p:spPr>
        <p:txBody>
          <a:bodyPr wrap="square" rtlCol="0">
            <a:spAutoFit/>
          </a:bodyPr>
          <a:lstStyle/>
          <a:p>
            <a:r>
              <a:rPr lang="en-US" sz="2400" b="1" i="1" dirty="0" smtClean="0">
                <a:solidFill>
                  <a:schemeClr val="bg1"/>
                </a:solidFill>
              </a:rPr>
              <a:t>Textual Criticism of the Hebrew Bible </a:t>
            </a:r>
            <a:r>
              <a:rPr lang="en-US" sz="2400" b="1" dirty="0" smtClean="0">
                <a:solidFill>
                  <a:schemeClr val="bg1"/>
                </a:solidFill>
              </a:rPr>
              <a:t>by Emanuel Tov. </a:t>
            </a:r>
          </a:p>
          <a:p>
            <a:r>
              <a:rPr lang="en-US" sz="2400" b="1" dirty="0" smtClean="0">
                <a:solidFill>
                  <a:schemeClr val="bg1"/>
                </a:solidFill>
              </a:rPr>
              <a:t>This is an excellent book, but may be difficult for those with no background in this.</a:t>
            </a:r>
            <a:endParaRPr lang="en-US" sz="2400" b="1" dirty="0"/>
          </a:p>
        </p:txBody>
      </p:sp>
    </p:spTree>
    <p:extLst>
      <p:ext uri="{BB962C8B-B14F-4D97-AF65-F5344CB8AC3E}">
        <p14:creationId xmlns:p14="http://schemas.microsoft.com/office/powerpoint/2010/main" val="38178994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90" y="0"/>
            <a:ext cx="4523586" cy="6858000"/>
          </a:xfrm>
          <a:prstGeom prst="rect">
            <a:avLst/>
          </a:prstGeom>
        </p:spPr>
      </p:pic>
      <p:sp>
        <p:nvSpPr>
          <p:cNvPr id="3" name="TextBox 2"/>
          <p:cNvSpPr txBox="1"/>
          <p:nvPr/>
        </p:nvSpPr>
        <p:spPr>
          <a:xfrm>
            <a:off x="4953000" y="1447800"/>
            <a:ext cx="3200400" cy="1938992"/>
          </a:xfrm>
          <a:prstGeom prst="rect">
            <a:avLst/>
          </a:prstGeom>
          <a:noFill/>
        </p:spPr>
        <p:txBody>
          <a:bodyPr wrap="square" rtlCol="0">
            <a:spAutoFit/>
          </a:bodyPr>
          <a:lstStyle/>
          <a:p>
            <a:r>
              <a:rPr lang="en-US" sz="2400" b="1" dirty="0" smtClean="0">
                <a:solidFill>
                  <a:schemeClr val="bg1"/>
                </a:solidFill>
              </a:rPr>
              <a:t>This is an excellent book showing the impact of the Dead Sea Scrolls on the New Testament. </a:t>
            </a:r>
            <a:endParaRPr lang="en-US" sz="2400" b="1" dirty="0">
              <a:solidFill>
                <a:schemeClr val="bg1"/>
              </a:solidFill>
            </a:endParaRPr>
          </a:p>
        </p:txBody>
      </p:sp>
    </p:spTree>
    <p:extLst>
      <p:ext uri="{BB962C8B-B14F-4D97-AF65-F5344CB8AC3E}">
        <p14:creationId xmlns:p14="http://schemas.microsoft.com/office/powerpoint/2010/main" val="30160466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 y="7620"/>
            <a:ext cx="4627504" cy="6873240"/>
          </a:xfrm>
          <a:prstGeom prst="rect">
            <a:avLst/>
          </a:prstGeom>
        </p:spPr>
      </p:pic>
      <p:sp>
        <p:nvSpPr>
          <p:cNvPr id="5" name="TextBox 4"/>
          <p:cNvSpPr txBox="1"/>
          <p:nvPr/>
        </p:nvSpPr>
        <p:spPr>
          <a:xfrm>
            <a:off x="5334000" y="1752600"/>
            <a:ext cx="2514600" cy="1200329"/>
          </a:xfrm>
          <a:prstGeom prst="rect">
            <a:avLst/>
          </a:prstGeom>
          <a:noFill/>
        </p:spPr>
        <p:txBody>
          <a:bodyPr wrap="square" rtlCol="0">
            <a:spAutoFit/>
          </a:bodyPr>
          <a:lstStyle/>
          <a:p>
            <a:r>
              <a:rPr lang="en-US" sz="2400" dirty="0" smtClean="0">
                <a:solidFill>
                  <a:schemeClr val="bg1"/>
                </a:solidFill>
              </a:rPr>
              <a:t>Another excellent book edited by Peter Flint.</a:t>
            </a:r>
            <a:endParaRPr lang="en-US" sz="2400" dirty="0">
              <a:solidFill>
                <a:schemeClr val="bg1"/>
              </a:solidFill>
            </a:endParaRPr>
          </a:p>
        </p:txBody>
      </p:sp>
    </p:spTree>
    <p:extLst>
      <p:ext uri="{BB962C8B-B14F-4D97-AF65-F5344CB8AC3E}">
        <p14:creationId xmlns:p14="http://schemas.microsoft.com/office/powerpoint/2010/main" val="40717424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81000" y="152400"/>
            <a:ext cx="565610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Dead Sea Scrolls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26236" y="4648200"/>
            <a:ext cx="8122031" cy="206210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2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By</a:t>
            </a:r>
          </a:p>
          <a:p>
            <a:pPr algn="ctr"/>
            <a:r>
              <a:rPr lang="en-US" sz="32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Dr. Stephen C Meyers</a:t>
            </a:r>
          </a:p>
          <a:p>
            <a:pPr algn="ctr"/>
            <a:r>
              <a:rPr lang="en-US" sz="32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Institute for Biblical &amp; Scientific Studies</a:t>
            </a:r>
          </a:p>
          <a:p>
            <a:pPr algn="ctr"/>
            <a:r>
              <a:rPr lang="en-US" sz="32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www.bibleandscience.com</a:t>
            </a:r>
            <a:endParaRPr lang="en-US" sz="32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1447800" y="1981200"/>
            <a:ext cx="5181600" cy="954107"/>
          </a:xfrm>
          <a:prstGeom prst="rect">
            <a:avLst/>
          </a:prstGeom>
          <a:noFill/>
        </p:spPr>
        <p:txBody>
          <a:bodyPr wrap="square" rtlCol="0">
            <a:spAutoFit/>
          </a:bodyPr>
          <a:lstStyle/>
          <a:p>
            <a:pPr algn="ctr"/>
            <a:r>
              <a:rPr lang="en-US" sz="2800" b="1" dirty="0" smtClean="0"/>
              <a:t>Congratulations! </a:t>
            </a:r>
          </a:p>
          <a:p>
            <a:pPr algn="ctr"/>
            <a:r>
              <a:rPr lang="en-US" sz="2800" b="1" dirty="0" smtClean="0"/>
              <a:t>You have completed this course.</a:t>
            </a:r>
            <a:endParaRPr lang="en-US" sz="2800" b="1" dirty="0"/>
          </a:p>
        </p:txBody>
      </p:sp>
    </p:spTree>
    <p:extLst>
      <p:ext uri="{BB962C8B-B14F-4D97-AF65-F5344CB8AC3E}">
        <p14:creationId xmlns:p14="http://schemas.microsoft.com/office/powerpoint/2010/main" val="16534086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29&quot;&gt;&lt;property id=&quot;20148&quot; value=&quot;5&quot;/&gt;&lt;property id=&quot;20300&quot; value=&quot;Slide 4&quot;/&gt;&lt;property id=&quot;20307&quot; value=&quot;258&quot;/&gt;&lt;/object&gt;&lt;object type=&quot;3&quot; unique_id=&quot;10030&quot;&gt;&lt;property id=&quot;20148&quot; value=&quot;5&quot;/&gt;&lt;property id=&quot;20300&quot; value=&quot;Slide 5&quot;/&gt;&lt;property id=&quot;20307&quot; value=&quot;259&quot;/&gt;&lt;/object&gt;&lt;object type=&quot;3&quot; unique_id=&quot;10281&quot;&gt;&lt;property id=&quot;20148&quot; value=&quot;5&quot;/&gt;&lt;property id=&quot;20300&quot; value=&quot;Slide 2&quot;/&gt;&lt;property id=&quot;20307&quot; value=&quot;260&quot;/&gt;&lt;/object&gt;&lt;object type=&quot;3&quot; unique_id=&quot;10282&quot;&gt;&lt;property id=&quot;20148&quot; value=&quot;5&quot;/&gt;&lt;property id=&quot;20300&quot; value=&quot;Slide 3&quot;/&gt;&lt;property id=&quot;20307&quot; value=&quot;261&quot;/&gt;&lt;/object&gt;&lt;object type=&quot;3&quot; unique_id=&quot;10283&quot;&gt;&lt;property id=&quot;20148&quot; value=&quot;5&quot;/&gt;&lt;property id=&quot;20300&quot; value=&quot;Slide 6&quot;/&gt;&lt;property id=&quot;20307&quot; value=&quot;262&quot;/&gt;&lt;/object&gt;&lt;object type=&quot;3&quot; unique_id=&quot;10284&quot;&gt;&lt;property id=&quot;20148&quot; value=&quot;5&quot;/&gt;&lt;property id=&quot;20300&quot; value=&quot;Slide 7 - &amp;quot;Dating Results&amp;#x0D;&amp;#x0A;Paleography &amp;#x0D;&amp;#x0A;&amp;quot;&quot;/&gt;&lt;property id=&quot;20307&quot; value=&quot;263&quot;/&gt;&lt;/object&gt;&lt;object type=&quot;3&quot; unique_id=&quot;10285&quot;&gt;&lt;property id=&quot;20148&quot; value=&quot;5&quot;/&gt;&lt;property id=&quot;20300&quot; value=&quot;Slide 8&quot;/&gt;&lt;property id=&quot;20307&quot; value=&quot;264&quot;/&gt;&lt;/object&gt;&lt;object type=&quot;3&quot; unique_id=&quot;10286&quot;&gt;&lt;property id=&quot;20148&quot; value=&quot;5&quot;/&gt;&lt;property id=&quot;20300&quot; value=&quot;Slide 9 - &amp;quot;Dating Results &amp;#x0D;&amp;#x0A;Carbon 14&amp;quot;&quot;/&gt;&lt;property id=&quot;20307&quot; value=&quot;265&quot;/&gt;&lt;/object&gt;&lt;object type=&quot;3&quot; unique_id=&quot;10287&quot;&gt;&lt;property id=&quot;20148&quot; value=&quot;5&quot;/&gt;&lt;property id=&quot;20300&quot; value=&quot;Slide 10&quot;/&gt;&lt;property id=&quot;20307&quot; value=&quot;267&quot;/&gt;&lt;/object&gt;&lt;object type=&quot;3&quot; unique_id=&quot;10288&quot;&gt;&lt;property id=&quot;20148&quot; value=&quot;5&quot;/&gt;&lt;property id=&quot;20300&quot; value=&quot;Slide 11&quot;/&gt;&lt;property id=&quot;20307&quot; value=&quot;268&quot;/&gt;&lt;/object&gt;&lt;object type=&quot;3&quot; unique_id=&quot;10289&quot;&gt;&lt;property id=&quot;20148&quot; value=&quot;5&quot;/&gt;&lt;property id=&quot;20300&quot; value=&quot;Slide 12&quot;/&gt;&lt;property id=&quot;20307&quot; value=&quot;266&quot;/&gt;&lt;/object&gt;&lt;object type=&quot;3&quot; unique_id=&quot;10290&quot;&gt;&lt;property id=&quot;20148&quot; value=&quot;5&quot;/&gt;&lt;property id=&quot;20300&quot; value=&quot;Slide 13&quot;/&gt;&lt;property id=&quot;20307&quot; value=&quot;269&quot;/&gt;&lt;/object&gt;&lt;object type=&quot;3&quot; unique_id=&quot;10291&quot;&gt;&lt;property id=&quot;20148&quot; value=&quot;5&quot;/&gt;&lt;property id=&quot;20300&quot; value=&quot;Slide 14&quot;/&gt;&lt;property id=&quot;20307&quot; value=&quot;285&quot;/&gt;&lt;/object&gt;&lt;object type=&quot;3&quot; unique_id=&quot;10292&quot;&gt;&lt;property id=&quot;20148&quot; value=&quot;5&quot;/&gt;&lt;property id=&quot;20300&quot; value=&quot;Slide 15&quot;/&gt;&lt;property id=&quot;20307&quot; value=&quot;271&quot;/&gt;&lt;/object&gt;&lt;object type=&quot;3&quot; unique_id=&quot;10293&quot;&gt;&lt;property id=&quot;20148&quot; value=&quot;5&quot;/&gt;&lt;property id=&quot;20300&quot; value=&quot;Slide 16&quot;/&gt;&lt;property id=&quot;20307&quot; value=&quot;275&quot;/&gt;&lt;/object&gt;&lt;object type=&quot;3&quot; unique_id=&quot;10294&quot;&gt;&lt;property id=&quot;20148&quot; value=&quot;5&quot;/&gt;&lt;property id=&quot;20300&quot; value=&quot;Slide 17&quot;/&gt;&lt;property id=&quot;20307&quot; value=&quot;276&quot;/&gt;&lt;/object&gt;&lt;object type=&quot;3&quot; unique_id=&quot;10295&quot;&gt;&lt;property id=&quot;20148&quot; value=&quot;5&quot;/&gt;&lt;property id=&quot;20300&quot; value=&quot;Slide 18&quot;/&gt;&lt;property id=&quot;20307&quot; value=&quot;272&quot;/&gt;&lt;/object&gt;&lt;object type=&quot;3&quot; unique_id=&quot;10296&quot;&gt;&lt;property id=&quot;20148&quot; value=&quot;5&quot;/&gt;&lt;property id=&quot;20300&quot; value=&quot;Slide 19&quot;/&gt;&lt;property id=&quot;20307&quot; value=&quot;273&quot;/&gt;&lt;/object&gt;&lt;object type=&quot;3&quot; unique_id=&quot;10297&quot;&gt;&lt;property id=&quot;20148&quot; value=&quot;5&quot;/&gt;&lt;property id=&quot;20300&quot; value=&quot;Slide 20&quot;/&gt;&lt;property id=&quot;20307&quot; value=&quot;277&quot;/&gt;&lt;/object&gt;&lt;object type=&quot;3&quot; unique_id=&quot;10298&quot;&gt;&lt;property id=&quot;20148&quot; value=&quot;5&quot;/&gt;&lt;property id=&quot;20300&quot; value=&quot;Slide 21&quot;/&gt;&lt;property id=&quot;20307&quot; value=&quot;278&quot;/&gt;&lt;/object&gt;&lt;object type=&quot;3&quot; unique_id=&quot;10299&quot;&gt;&lt;property id=&quot;20148&quot; value=&quot;5&quot;/&gt;&lt;property id=&quot;20300&quot; value=&quot;Slide 22&quot;/&gt;&lt;property id=&quot;20307&quot; value=&quot;279&quot;/&gt;&lt;/object&gt;&lt;object type=&quot;3&quot; unique_id=&quot;10300&quot;&gt;&lt;property id=&quot;20148&quot; value=&quot;5&quot;/&gt;&lt;property id=&quot;20300&quot; value=&quot;Slide 23&quot;/&gt;&lt;property id=&quot;20307&quot; value=&quot;281&quot;/&gt;&lt;/object&gt;&lt;object type=&quot;3&quot; unique_id=&quot;10301&quot;&gt;&lt;property id=&quot;20148&quot; value=&quot;5&quot;/&gt;&lt;property id=&quot;20300&quot; value=&quot;Slide 24&quot;/&gt;&lt;property id=&quot;20307&quot; value=&quot;282&quot;/&gt;&lt;/object&gt;&lt;object type=&quot;3&quot; unique_id=&quot;10302&quot;&gt;&lt;property id=&quot;20148&quot; value=&quot;5&quot;/&gt;&lt;property id=&quot;20300&quot; value=&quot;Slide 25&quot;/&gt;&lt;property id=&quot;20307&quot; value=&quot;283&quot;/&gt;&lt;/object&gt;&lt;object type=&quot;3&quot; unique_id=&quot;10303&quot;&gt;&lt;property id=&quot;20148&quot; value=&quot;5&quot;/&gt;&lt;property id=&quot;20300&quot; value=&quot;Slide 26&quot;/&gt;&lt;property id=&quot;20307&quot; value=&quot;280&quot;/&gt;&lt;/object&gt;&lt;object type=&quot;3&quot; unique_id=&quot;10304&quot;&gt;&lt;property id=&quot;20148&quot; value=&quot;5&quot;/&gt;&lt;property id=&quot;20300&quot; value=&quot;Slide 27&quot;/&gt;&lt;property id=&quot;20307&quot; value=&quot;287&quot;/&gt;&lt;/object&gt;&lt;object type=&quot;3&quot; unique_id=&quot;10305&quot;&gt;&lt;property id=&quot;20148&quot; value=&quot;5&quot;/&gt;&lt;property id=&quot;20300&quot; value=&quot;Slide 28&quot;/&gt;&lt;property id=&quot;20307&quot; value=&quot;288&quot;/&gt;&lt;/object&gt;&lt;object type=&quot;3&quot; unique_id=&quot;10306&quot;&gt;&lt;property id=&quot;20148&quot; value=&quot;5&quot;/&gt;&lt;property id=&quot;20300&quot; value=&quot;Slide 29&quot;/&gt;&lt;property id=&quot;20307&quot; value=&quot;289&quot;/&gt;&lt;/object&gt;&lt;object type=&quot;3&quot; unique_id=&quot;10307&quot;&gt;&lt;property id=&quot;20148&quot; value=&quot;5&quot;/&gt;&lt;property id=&quot;20300&quot; value=&quot;Slide 30&quot;/&gt;&lt;property id=&quot;20307&quot; value=&quot;290&quot;/&gt;&lt;/object&gt;&lt;object type=&quot;3&quot; unique_id=&quot;10308&quot;&gt;&lt;property id=&quot;20148&quot; value=&quot;5&quot;/&gt;&lt;property id=&quot;20300&quot; value=&quot;Slide 31&quot;/&gt;&lt;property id=&quot;20307&quot; value=&quot;291&quot;/&gt;&lt;/object&gt;&lt;object type=&quot;3&quot; unique_id=&quot;10309&quot;&gt;&lt;property id=&quot;20148&quot; value=&quot;5&quot;/&gt;&lt;property id=&quot;20300&quot; value=&quot;Slide 32&quot;/&gt;&lt;property id=&quot;20307&quot; value=&quot;292&quot;/&gt;&lt;/object&gt;&lt;object type=&quot;3&quot; unique_id=&quot;10310&quot;&gt;&lt;property id=&quot;20148&quot; value=&quot;5&quot;/&gt;&lt;property id=&quot;20300&quot; value=&quot;Slide 33&quot;/&gt;&lt;property id=&quot;20307&quot; value=&quot;293&quot;/&gt;&lt;/object&gt;&lt;object type=&quot;3&quot; unique_id=&quot;10311&quot;&gt;&lt;property id=&quot;20148&quot; value=&quot;5&quot;/&gt;&lt;property id=&quot;20300&quot; value=&quot;Slide 34&quot;/&gt;&lt;property id=&quot;20307&quot; value=&quot;294&quot;/&gt;&lt;/object&gt;&lt;object type=&quot;3&quot; unique_id=&quot;10312&quot;&gt;&lt;property id=&quot;20148&quot; value=&quot;5&quot;/&gt;&lt;property id=&quot;20300&quot; value=&quot;Slide 35&quot;/&gt;&lt;property id=&quot;20307&quot; value=&quot;295&quot;/&gt;&lt;/object&gt;&lt;object type=&quot;3&quot; unique_id=&quot;10313&quot;&gt;&lt;property id=&quot;20148&quot; value=&quot;5&quot;/&gt;&lt;property id=&quot;20300&quot; value=&quot;Slide 36&quot;/&gt;&lt;property id=&quot;20307&quot; value=&quot;296&quot;/&gt;&lt;/object&gt;&lt;object type=&quot;3&quot; unique_id=&quot;10314&quot;&gt;&lt;property id=&quot;20148&quot; value=&quot;5&quot;/&gt;&lt;property id=&quot;20300&quot; value=&quot;Slide 37&quot;/&gt;&lt;property id=&quot;20307&quot; value=&quot;297&quot;/&gt;&lt;/object&gt;&lt;object type=&quot;3&quot; unique_id=&quot;10315&quot;&gt;&lt;property id=&quot;20148&quot; value=&quot;5&quot;/&gt;&lt;property id=&quot;20300&quot; value=&quot;Slide 38&quot;/&gt;&lt;property id=&quot;20307&quot; value=&quot;298&quot;/&gt;&lt;/object&gt;&lt;object type=&quot;3&quot; unique_id=&quot;10316&quot;&gt;&lt;property id=&quot;20148&quot; value=&quot;5&quot;/&gt;&lt;property id=&quot;20300&quot; value=&quot;Slide 39&quot;/&gt;&lt;property id=&quot;20307&quot; value=&quot;284&quot;/&gt;&lt;/object&gt;&lt;object type=&quot;3&quot; unique_id=&quot;10317&quot;&gt;&lt;property id=&quot;20148&quot; value=&quot;5&quot;/&gt;&lt;property id=&quot;20300&quot; value=&quot;Slide 42&quot;/&gt;&lt;property id=&quot;20307&quot; value=&quot;274&quot;/&gt;&lt;/object&gt;&lt;object type=&quot;3&quot; unique_id=&quot;10320&quot;&gt;&lt;property id=&quot;20148&quot; value=&quot;5&quot;/&gt;&lt;property id=&quot;20300&quot; value=&quot;Slide 48&quot;/&gt;&lt;property id=&quot;20307&quot; value=&quot;302&quot;/&gt;&lt;/object&gt;&lt;object type=&quot;3&quot; unique_id=&quot;10321&quot;&gt;&lt;property id=&quot;20148&quot; value=&quot;5&quot;/&gt;&lt;property id=&quot;20300&quot; value=&quot;Slide 52&quot;/&gt;&lt;property id=&quot;20307&quot; value=&quot;303&quot;/&gt;&lt;/object&gt;&lt;object type=&quot;3&quot; unique_id=&quot;10322&quot;&gt;&lt;property id=&quot;20148&quot; value=&quot;5&quot;/&gt;&lt;property id=&quot;20300&quot; value=&quot;Slide 61&quot;/&gt;&lt;property id=&quot;20307&quot; value=&quot;304&quot;/&gt;&lt;/object&gt;&lt;object type=&quot;3&quot; unique_id=&quot;10323&quot;&gt;&lt;property id=&quot;20148&quot; value=&quot;5&quot;/&gt;&lt;property id=&quot;20300&quot; value=&quot;Slide 62&quot;/&gt;&lt;property id=&quot;20307&quot; value=&quot;286&quot;/&gt;&lt;/object&gt;&lt;object type=&quot;3&quot; unique_id=&quot;10324&quot;&gt;&lt;property id=&quot;20148&quot; value=&quot;5&quot;/&gt;&lt;property id=&quot;20300&quot; value=&quot;Slide 63&quot;/&gt;&lt;property id=&quot;20307&quot; value=&quot;299&quot;/&gt;&lt;/object&gt;&lt;object type=&quot;3&quot; unique_id=&quot;10325&quot;&gt;&lt;property id=&quot;20148&quot; value=&quot;5&quot;/&gt;&lt;property id=&quot;20300&quot; value=&quot;Slide 64&quot;/&gt;&lt;property id=&quot;20307&quot; value=&quot;305&quot;/&gt;&lt;/object&gt;&lt;object type=&quot;3&quot; unique_id=&quot;10326&quot;&gt;&lt;property id=&quot;20148&quot; value=&quot;5&quot;/&gt;&lt;property id=&quot;20300&quot; value=&quot;Slide 65&quot;/&gt;&lt;property id=&quot;20307&quot; value=&quot;306&quot;/&gt;&lt;/object&gt;&lt;object type=&quot;3&quot; unique_id=&quot;10429&quot;&gt;&lt;property id=&quot;20148&quot; value=&quot;5&quot;/&gt;&lt;property id=&quot;20300&quot; value=&quot;Slide 53&quot;/&gt;&lt;property id=&quot;20307&quot; value=&quot;308&quot;/&gt;&lt;/object&gt;&lt;object type=&quot;3&quot; unique_id=&quot;10430&quot;&gt;&lt;property id=&quot;20148&quot; value=&quot;5&quot;/&gt;&lt;property id=&quot;20300&quot; value=&quot;Slide 54&quot;/&gt;&lt;property id=&quot;20307&quot; value=&quot;307&quot;/&gt;&lt;/object&gt;&lt;object type=&quot;3&quot; unique_id=&quot;10431&quot;&gt;&lt;property id=&quot;20148&quot; value=&quot;5&quot;/&gt;&lt;property id=&quot;20300&quot; value=&quot;Slide 40&quot;/&gt;&lt;property id=&quot;20307&quot; value=&quot;311&quot;/&gt;&lt;/object&gt;&lt;object type=&quot;3&quot; unique_id=&quot;10432&quot;&gt;&lt;property id=&quot;20148&quot; value=&quot;5&quot;/&gt;&lt;property id=&quot;20300&quot; value=&quot;Slide 41&quot;/&gt;&lt;property id=&quot;20307&quot; value=&quot;310&quot;/&gt;&lt;/object&gt;&lt;object type=&quot;3&quot; unique_id=&quot;10433&quot;&gt;&lt;property id=&quot;20148&quot; value=&quot;5&quot;/&gt;&lt;property id=&quot;20300&quot; value=&quot;Slide 43&quot;/&gt;&lt;property id=&quot;20307&quot; value=&quot;312&quot;/&gt;&lt;/object&gt;&lt;object type=&quot;3&quot; unique_id=&quot;10434&quot;&gt;&lt;property id=&quot;20148&quot; value=&quot;5&quot;/&gt;&lt;property id=&quot;20300&quot; value=&quot;Slide 44&quot;/&gt;&lt;property id=&quot;20307&quot; value=&quot;314&quot;/&gt;&lt;/object&gt;&lt;object type=&quot;3&quot; unique_id=&quot;10435&quot;&gt;&lt;property id=&quot;20148&quot; value=&quot;5&quot;/&gt;&lt;property id=&quot;20300&quot; value=&quot;Slide 45&quot;/&gt;&lt;property id=&quot;20307&quot; value=&quot;313&quot;/&gt;&lt;/object&gt;&lt;object type=&quot;3&quot; unique_id=&quot;10436&quot;&gt;&lt;property id=&quot;20148&quot; value=&quot;5&quot;/&gt;&lt;property id=&quot;20300&quot; value=&quot;Slide 46&quot;/&gt;&lt;property id=&quot;20307&quot; value=&quot;323&quot;/&gt;&lt;/object&gt;&lt;object type=&quot;3&quot; unique_id=&quot;10437&quot;&gt;&lt;property id=&quot;20148&quot; value=&quot;5&quot;/&gt;&lt;property id=&quot;20300&quot; value=&quot;Slide 47&quot;/&gt;&lt;property id=&quot;20307&quot; value=&quot;320&quot;/&gt;&lt;/object&gt;&lt;object type=&quot;3&quot; unique_id=&quot;10438&quot;&gt;&lt;property id=&quot;20148&quot; value=&quot;5&quot;/&gt;&lt;property id=&quot;20300&quot; value=&quot;Slide 49&quot;/&gt;&lt;property id=&quot;20307&quot; value=&quot;315&quot;/&gt;&lt;/object&gt;&lt;object type=&quot;3&quot; unique_id=&quot;10439&quot;&gt;&lt;property id=&quot;20148&quot; value=&quot;5&quot;/&gt;&lt;property id=&quot;20300&quot; value=&quot;Slide 50&quot;/&gt;&lt;property id=&quot;20307&quot; value=&quot;316&quot;/&gt;&lt;/object&gt;&lt;object type=&quot;3&quot; unique_id=&quot;10440&quot;&gt;&lt;property id=&quot;20148&quot; value=&quot;5&quot;/&gt;&lt;property id=&quot;20300&quot; value=&quot;Slide 51&quot;/&gt;&lt;property id=&quot;20307&quot; value=&quot;317&quot;/&gt;&lt;/object&gt;&lt;object type=&quot;3&quot; unique_id=&quot;10441&quot;&gt;&lt;property id=&quot;20148&quot; value=&quot;5&quot;/&gt;&lt;property id=&quot;20300&quot; value=&quot;Slide 55&quot;/&gt;&lt;property id=&quot;20307&quot; value=&quot;318&quot;/&gt;&lt;/object&gt;&lt;object type=&quot;3&quot; unique_id=&quot;10442&quot;&gt;&lt;property id=&quot;20148&quot; value=&quot;5&quot;/&gt;&lt;property id=&quot;20300&quot; value=&quot;Slide 56&quot;/&gt;&lt;property id=&quot;20307&quot; value=&quot;325&quot;/&gt;&lt;/object&gt;&lt;object type=&quot;3&quot; unique_id=&quot;10443&quot;&gt;&lt;property id=&quot;20148&quot; value=&quot;5&quot;/&gt;&lt;property id=&quot;20300&quot; value=&quot;Slide 57&quot;/&gt;&lt;property id=&quot;20307&quot; value=&quot;329&quot;/&gt;&lt;/object&gt;&lt;object type=&quot;3&quot; unique_id=&quot;10444&quot;&gt;&lt;property id=&quot;20148&quot; value=&quot;5&quot;/&gt;&lt;property id=&quot;20300&quot; value=&quot;Slide 58&quot;/&gt;&lt;property id=&quot;20307&quot; value=&quot;327&quot;/&gt;&lt;/object&gt;&lt;object type=&quot;3&quot; unique_id=&quot;10445&quot;&gt;&lt;property id=&quot;20148&quot; value=&quot;5&quot;/&gt;&lt;property id=&quot;20300&quot; value=&quot;Slide 59&quot;/&gt;&lt;property id=&quot;20307&quot; value=&quot;330&quot;/&gt;&lt;/object&gt;&lt;object type=&quot;3&quot; unique_id=&quot;10446&quot;&gt;&lt;property id=&quot;20148&quot; value=&quot;5&quot;/&gt;&lt;property id=&quot;20300&quot; value=&quot;Slide 60&quot;/&gt;&lt;property id=&quot;20307&quot; value=&quot;331&quot;/&gt;&lt;/object&gt;&lt;object type=&quot;3&quot; unique_id=&quot;10447&quot;&gt;&lt;property id=&quot;20148&quot; value=&quot;5&quot;/&gt;&lt;property id=&quot;20300&quot; value=&quot;Slide 66&quot;/&gt;&lt;property id=&quot;20307&quot; value=&quot;332&quot;/&gt;&lt;/object&gt;&lt;object type=&quot;3&quot; unique_id=&quot;10448&quot;&gt;&lt;property id=&quot;20148&quot; value=&quot;5&quot;/&gt;&lt;property id=&quot;20300&quot; value=&quot;Slide 67&quot;/&gt;&lt;property id=&quot;20307&quot; value=&quot;335&quot;/&gt;&lt;/object&gt;&lt;object type=&quot;3&quot; unique_id=&quot;10449&quot;&gt;&lt;property id=&quot;20148&quot; value=&quot;5&quot;/&gt;&lt;property id=&quot;20300&quot; value=&quot;Slide 68&quot;/&gt;&lt;property id=&quot;20307&quot; value=&quot;309&quot;/&gt;&lt;/object&gt;&lt;object type=&quot;3&quot; unique_id=&quot;10450&quot;&gt;&lt;property id=&quot;20148&quot; value=&quot;5&quot;/&gt;&lt;property id=&quot;20300&quot; value=&quot;Slide 69&quot;/&gt;&lt;property id=&quot;20307&quot; value=&quot;336&quot;/&gt;&lt;/object&gt;&lt;object type=&quot;3&quot; unique_id=&quot;10451&quot;&gt;&lt;property id=&quot;20148&quot; value=&quot;5&quot;/&gt;&lt;property id=&quot;20300&quot; value=&quot;Slide 70&quot;/&gt;&lt;property id=&quot;20307&quot; value=&quot;334&quot;/&gt;&lt;/object&gt;&lt;object type=&quot;3&quot; unique_id=&quot;10452&quot;&gt;&lt;property id=&quot;20148&quot; value=&quot;5&quot;/&gt;&lt;property id=&quot;20300&quot; value=&quot;Slide 71&quot;/&gt;&lt;property id=&quot;20307&quot; value=&quot;337&quot;/&gt;&lt;/object&gt;&lt;object type=&quot;3&quot; unique_id=&quot;10453&quot;&gt;&lt;property id=&quot;20148&quot; value=&quot;5&quot;/&gt;&lt;property id=&quot;20300&quot; value=&quot;Slide 72&quot;/&gt;&lt;property id=&quot;20307&quot; value=&quot;339&quot;/&gt;&lt;/object&gt;&lt;object type=&quot;3&quot; unique_id=&quot;10454&quot;&gt;&lt;property id=&quot;20148&quot; value=&quot;5&quot;/&gt;&lt;property id=&quot;20300&quot; value=&quot;Slide 73&quot;/&gt;&lt;property id=&quot;20307&quot; value=&quot;340&quot;/&gt;&lt;/object&gt;&lt;object type=&quot;3&quot; unique_id=&quot;10455&quot;&gt;&lt;property id=&quot;20148&quot; value=&quot;5&quot;/&gt;&lt;property id=&quot;20300&quot; value=&quot;Slide 74&quot;/&gt;&lt;property id=&quot;20307&quot; value=&quot;341&quot;/&gt;&lt;/object&gt;&lt;object type=&quot;3&quot; unique_id=&quot;10456&quot;&gt;&lt;property id=&quot;20148&quot; value=&quot;5&quot;/&gt;&lt;property id=&quot;20300&quot; value=&quot;Slide 75&quot;/&gt;&lt;property id=&quot;20307&quot; value=&quot;342&quot;/&gt;&lt;/object&gt;&lt;object type=&quot;3&quot; unique_id=&quot;10457&quot;&gt;&lt;property id=&quot;20148&quot; value=&quot;5&quot;/&gt;&lt;property id=&quot;20300&quot; value=&quot;Slide 76&quot;/&gt;&lt;property id=&quot;20307&quot; value=&quot;343&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1205</TotalTime>
  <Words>6272</Words>
  <Application>Microsoft Office PowerPoint</Application>
  <PresentationFormat>On-screen Show (4:3)</PresentationFormat>
  <Paragraphs>311</Paragraphs>
  <Slides>76</Slides>
  <Notes>5</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PowerPoint Presentation</vt:lpstr>
      <vt:lpstr>PowerPoint Presentation</vt:lpstr>
      <vt:lpstr>PowerPoint Presentation</vt:lpstr>
      <vt:lpstr>PowerPoint Presentation</vt:lpstr>
      <vt:lpstr>PowerPoint Presentation</vt:lpstr>
      <vt:lpstr>PowerPoint Presentation</vt:lpstr>
      <vt:lpstr>Dating Results Paleography  </vt:lpstr>
      <vt:lpstr>PowerPoint Presentation</vt:lpstr>
      <vt:lpstr>Dating Results  Carbon 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Meyers</dc:creator>
  <cp:lastModifiedBy>Stephen Meyers</cp:lastModifiedBy>
  <cp:revision>75</cp:revision>
  <dcterms:created xsi:type="dcterms:W3CDTF">2013-04-11T14:18:05Z</dcterms:created>
  <dcterms:modified xsi:type="dcterms:W3CDTF">2013-04-17T23:54:02Z</dcterms:modified>
</cp:coreProperties>
</file>